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0"/>
  </p:notesMasterIdLst>
  <p:handoutMasterIdLst>
    <p:handoutMasterId r:id="rId21"/>
  </p:handoutMasterIdLst>
  <p:sldIdLst>
    <p:sldId id="292" r:id="rId5"/>
    <p:sldId id="295" r:id="rId6"/>
    <p:sldId id="291" r:id="rId7"/>
    <p:sldId id="298" r:id="rId8"/>
    <p:sldId id="312" r:id="rId9"/>
    <p:sldId id="318" r:id="rId10"/>
    <p:sldId id="296" r:id="rId11"/>
    <p:sldId id="302" r:id="rId12"/>
    <p:sldId id="303" r:id="rId13"/>
    <p:sldId id="306" r:id="rId14"/>
    <p:sldId id="300" r:id="rId15"/>
    <p:sldId id="311" r:id="rId16"/>
    <p:sldId id="319" r:id="rId17"/>
    <p:sldId id="308" r:id="rId18"/>
    <p:sldId id="309" r:id="rId19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D61"/>
    <a:srgbClr val="4A66AC"/>
    <a:srgbClr val="70BC72"/>
    <a:srgbClr val="C2F2BC"/>
    <a:srgbClr val="91E18F"/>
    <a:srgbClr val="E4BC14"/>
    <a:srgbClr val="F8F200"/>
    <a:srgbClr val="FFFF8C"/>
    <a:srgbClr val="B9B9B9"/>
    <a:srgbClr val="F2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82" autoAdjust="0"/>
  </p:normalViewPr>
  <p:slideViewPr>
    <p:cSldViewPr snapToGrid="0">
      <p:cViewPr varScale="1">
        <p:scale>
          <a:sx n="76" d="100"/>
          <a:sy n="76" d="100"/>
        </p:scale>
        <p:origin x="5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1F7532-91ED-4D63-B0BB-54FF93189D4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8764D51-8DE3-49E7-8569-4DE2BB7841AB}">
      <dgm:prSet phldrT="[Testo]" phldr="0"/>
      <dgm:spPr>
        <a:solidFill>
          <a:schemeClr val="accent1">
            <a:hueOff val="0"/>
            <a:satOff val="0"/>
            <a:lumOff val="0"/>
            <a:alpha val="82000"/>
          </a:schemeClr>
        </a:solidFill>
        <a:ln>
          <a:noFill/>
        </a:ln>
      </dgm:spPr>
      <dgm:t>
        <a:bodyPr/>
        <a:lstStyle/>
        <a:p>
          <a:r>
            <a:rPr lang="it-IT" b="1" dirty="0"/>
            <a:t>ESPOSIZIONE IMMAGINATIVA</a:t>
          </a:r>
        </a:p>
      </dgm:t>
    </dgm:pt>
    <dgm:pt modelId="{0EF67E1B-C11B-4542-BEF8-A76933099220}" type="parTrans" cxnId="{23A7534D-B4DB-4BBF-8FB2-5EB3C8453BEC}">
      <dgm:prSet/>
      <dgm:spPr/>
      <dgm:t>
        <a:bodyPr/>
        <a:lstStyle/>
        <a:p>
          <a:endParaRPr lang="it-IT"/>
        </a:p>
      </dgm:t>
    </dgm:pt>
    <dgm:pt modelId="{DDCBB89C-9C93-4959-BEC4-E4C8609BA333}" type="sibTrans" cxnId="{23A7534D-B4DB-4BBF-8FB2-5EB3C8453BEC}">
      <dgm:prSet/>
      <dgm:spPr/>
      <dgm:t>
        <a:bodyPr/>
        <a:lstStyle/>
        <a:p>
          <a:endParaRPr lang="it-IT"/>
        </a:p>
      </dgm:t>
    </dgm:pt>
    <dgm:pt modelId="{AECF302B-67C0-4D71-9E84-B01726C2A8D3}">
      <dgm:prSet phldrT="[Testo]" phldr="0"/>
      <dgm:spPr>
        <a:solidFill>
          <a:schemeClr val="accent1">
            <a:hueOff val="0"/>
            <a:satOff val="0"/>
            <a:lumOff val="0"/>
            <a:alpha val="82000"/>
          </a:schemeClr>
        </a:solidFill>
        <a:ln>
          <a:noFill/>
        </a:ln>
      </dgm:spPr>
      <dgm:t>
        <a:bodyPr/>
        <a:lstStyle/>
        <a:p>
          <a:r>
            <a:rPr lang="it-IT" b="1" dirty="0"/>
            <a:t>ELABORAZIONE</a:t>
          </a:r>
        </a:p>
      </dgm:t>
    </dgm:pt>
    <dgm:pt modelId="{E038280D-37BB-416C-8E0A-B640709B5B2E}" type="parTrans" cxnId="{3C1B984B-812E-464B-9655-BC4FCED029DF}">
      <dgm:prSet/>
      <dgm:spPr/>
      <dgm:t>
        <a:bodyPr/>
        <a:lstStyle/>
        <a:p>
          <a:endParaRPr lang="it-IT"/>
        </a:p>
      </dgm:t>
    </dgm:pt>
    <dgm:pt modelId="{C2B37D09-2440-43F6-A989-AEE14B1FC698}" type="sibTrans" cxnId="{3C1B984B-812E-464B-9655-BC4FCED029DF}">
      <dgm:prSet/>
      <dgm:spPr/>
      <dgm:t>
        <a:bodyPr/>
        <a:lstStyle/>
        <a:p>
          <a:endParaRPr lang="it-IT"/>
        </a:p>
      </dgm:t>
    </dgm:pt>
    <dgm:pt modelId="{5DB23E1F-6253-4895-A2CB-D0C3B0639DAE}">
      <dgm:prSet phldrT="[Testo]" phldr="0"/>
      <dgm:spPr>
        <a:solidFill>
          <a:schemeClr val="accent1">
            <a:hueOff val="0"/>
            <a:satOff val="0"/>
            <a:lumOff val="0"/>
            <a:alpha val="82000"/>
          </a:schemeClr>
        </a:solidFill>
        <a:ln>
          <a:noFill/>
        </a:ln>
      </dgm:spPr>
      <dgm:t>
        <a:bodyPr/>
        <a:lstStyle/>
        <a:p>
          <a:r>
            <a:rPr lang="it-IT" b="1" dirty="0"/>
            <a:t>APPRENDIMENTO CORRETTIVO</a:t>
          </a:r>
        </a:p>
      </dgm:t>
    </dgm:pt>
    <dgm:pt modelId="{11661194-CD94-4D69-B213-1E84A4F523CC}" type="parTrans" cxnId="{65F01174-E0EC-4CFA-8415-4BF27F79BFC9}">
      <dgm:prSet/>
      <dgm:spPr/>
      <dgm:t>
        <a:bodyPr/>
        <a:lstStyle/>
        <a:p>
          <a:endParaRPr lang="it-IT"/>
        </a:p>
      </dgm:t>
    </dgm:pt>
    <dgm:pt modelId="{FA52B0CF-992B-411C-ABF0-AEC6C5AA26AF}" type="sibTrans" cxnId="{65F01174-E0EC-4CFA-8415-4BF27F79BFC9}">
      <dgm:prSet/>
      <dgm:spPr/>
      <dgm:t>
        <a:bodyPr/>
        <a:lstStyle/>
        <a:p>
          <a:endParaRPr lang="it-IT"/>
        </a:p>
      </dgm:t>
    </dgm:pt>
    <dgm:pt modelId="{30862BC0-5798-4856-8C9E-9D307D60BCE7}" type="pres">
      <dgm:prSet presAssocID="{7F1F7532-91ED-4D63-B0BB-54FF93189D44}" presName="CompostProcess" presStyleCnt="0">
        <dgm:presLayoutVars>
          <dgm:dir/>
          <dgm:resizeHandles val="exact"/>
        </dgm:presLayoutVars>
      </dgm:prSet>
      <dgm:spPr/>
    </dgm:pt>
    <dgm:pt modelId="{A59B81D2-FE76-4B09-8F57-B45931E34399}" type="pres">
      <dgm:prSet presAssocID="{7F1F7532-91ED-4D63-B0BB-54FF93189D44}" presName="arrow" presStyleLbl="bgShp" presStyleIdx="0" presStyleCnt="1"/>
      <dgm:spPr>
        <a:solidFill>
          <a:schemeClr val="accent1">
            <a:tint val="40000"/>
            <a:hueOff val="0"/>
            <a:satOff val="0"/>
            <a:lumOff val="0"/>
            <a:alpha val="66000"/>
          </a:schemeClr>
        </a:solidFill>
      </dgm:spPr>
    </dgm:pt>
    <dgm:pt modelId="{E515E22F-9492-4476-80D1-532418B26551}" type="pres">
      <dgm:prSet presAssocID="{7F1F7532-91ED-4D63-B0BB-54FF93189D44}" presName="linearProcess" presStyleCnt="0"/>
      <dgm:spPr/>
    </dgm:pt>
    <dgm:pt modelId="{153C4475-93C7-42C5-9AF9-34A6AE881D61}" type="pres">
      <dgm:prSet presAssocID="{E8764D51-8DE3-49E7-8569-4DE2BB7841AB}" presName="textNode" presStyleLbl="node1" presStyleIdx="0" presStyleCnt="3">
        <dgm:presLayoutVars>
          <dgm:bulletEnabled val="1"/>
        </dgm:presLayoutVars>
      </dgm:prSet>
      <dgm:spPr/>
    </dgm:pt>
    <dgm:pt modelId="{82ABE213-6B9C-4496-9F1D-26039D7CA072}" type="pres">
      <dgm:prSet presAssocID="{DDCBB89C-9C93-4959-BEC4-E4C8609BA333}" presName="sibTrans" presStyleCnt="0"/>
      <dgm:spPr/>
    </dgm:pt>
    <dgm:pt modelId="{9BE57DEF-8F5C-4132-8BEE-8F0A948E8D0E}" type="pres">
      <dgm:prSet presAssocID="{AECF302B-67C0-4D71-9E84-B01726C2A8D3}" presName="textNode" presStyleLbl="node1" presStyleIdx="1" presStyleCnt="3">
        <dgm:presLayoutVars>
          <dgm:bulletEnabled val="1"/>
        </dgm:presLayoutVars>
      </dgm:prSet>
      <dgm:spPr/>
    </dgm:pt>
    <dgm:pt modelId="{DEAEC8FB-466A-4CB1-99C6-B82027BED30F}" type="pres">
      <dgm:prSet presAssocID="{C2B37D09-2440-43F6-A989-AEE14B1FC698}" presName="sibTrans" presStyleCnt="0"/>
      <dgm:spPr/>
    </dgm:pt>
    <dgm:pt modelId="{82390CA9-E5D5-4BBD-8855-30FAF69A6746}" type="pres">
      <dgm:prSet presAssocID="{5DB23E1F-6253-4895-A2CB-D0C3B0639DAE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84EA61A-D2C0-4151-BBCA-544BD6BC2781}" type="presOf" srcId="{5DB23E1F-6253-4895-A2CB-D0C3B0639DAE}" destId="{82390CA9-E5D5-4BBD-8855-30FAF69A6746}" srcOrd="0" destOrd="0" presId="urn:microsoft.com/office/officeart/2005/8/layout/hProcess9"/>
    <dgm:cxn modelId="{8B079825-D65B-495C-ADD3-437FFC1AAF5F}" type="presOf" srcId="{E8764D51-8DE3-49E7-8569-4DE2BB7841AB}" destId="{153C4475-93C7-42C5-9AF9-34A6AE881D61}" srcOrd="0" destOrd="0" presId="urn:microsoft.com/office/officeart/2005/8/layout/hProcess9"/>
    <dgm:cxn modelId="{3C1B984B-812E-464B-9655-BC4FCED029DF}" srcId="{7F1F7532-91ED-4D63-B0BB-54FF93189D44}" destId="{AECF302B-67C0-4D71-9E84-B01726C2A8D3}" srcOrd="1" destOrd="0" parTransId="{E038280D-37BB-416C-8E0A-B640709B5B2E}" sibTransId="{C2B37D09-2440-43F6-A989-AEE14B1FC698}"/>
    <dgm:cxn modelId="{23A7534D-B4DB-4BBF-8FB2-5EB3C8453BEC}" srcId="{7F1F7532-91ED-4D63-B0BB-54FF93189D44}" destId="{E8764D51-8DE3-49E7-8569-4DE2BB7841AB}" srcOrd="0" destOrd="0" parTransId="{0EF67E1B-C11B-4542-BEF8-A76933099220}" sibTransId="{DDCBB89C-9C93-4959-BEC4-E4C8609BA333}"/>
    <dgm:cxn modelId="{65F01174-E0EC-4CFA-8415-4BF27F79BFC9}" srcId="{7F1F7532-91ED-4D63-B0BB-54FF93189D44}" destId="{5DB23E1F-6253-4895-A2CB-D0C3B0639DAE}" srcOrd="2" destOrd="0" parTransId="{11661194-CD94-4D69-B213-1E84A4F523CC}" sibTransId="{FA52B0CF-992B-411C-ABF0-AEC6C5AA26AF}"/>
    <dgm:cxn modelId="{849D4C74-9916-418C-9E17-66E1DCDD4EB9}" type="presOf" srcId="{AECF302B-67C0-4D71-9E84-B01726C2A8D3}" destId="{9BE57DEF-8F5C-4132-8BEE-8F0A948E8D0E}" srcOrd="0" destOrd="0" presId="urn:microsoft.com/office/officeart/2005/8/layout/hProcess9"/>
    <dgm:cxn modelId="{0DDD76F0-F2E1-46D5-8114-87D38A9D9FA7}" type="presOf" srcId="{7F1F7532-91ED-4D63-B0BB-54FF93189D44}" destId="{30862BC0-5798-4856-8C9E-9D307D60BCE7}" srcOrd="0" destOrd="0" presId="urn:microsoft.com/office/officeart/2005/8/layout/hProcess9"/>
    <dgm:cxn modelId="{4A8BA07D-AFDB-4DE8-BC15-7465C545BB83}" type="presParOf" srcId="{30862BC0-5798-4856-8C9E-9D307D60BCE7}" destId="{A59B81D2-FE76-4B09-8F57-B45931E34399}" srcOrd="0" destOrd="0" presId="urn:microsoft.com/office/officeart/2005/8/layout/hProcess9"/>
    <dgm:cxn modelId="{C3A05DE5-22A7-495B-83D8-71F37F1D7286}" type="presParOf" srcId="{30862BC0-5798-4856-8C9E-9D307D60BCE7}" destId="{E515E22F-9492-4476-80D1-532418B26551}" srcOrd="1" destOrd="0" presId="urn:microsoft.com/office/officeart/2005/8/layout/hProcess9"/>
    <dgm:cxn modelId="{3E38EF18-B774-48E2-A64F-953AF008E336}" type="presParOf" srcId="{E515E22F-9492-4476-80D1-532418B26551}" destId="{153C4475-93C7-42C5-9AF9-34A6AE881D61}" srcOrd="0" destOrd="0" presId="urn:microsoft.com/office/officeart/2005/8/layout/hProcess9"/>
    <dgm:cxn modelId="{60C02B6E-297B-4249-B5A2-74DCA71C1E52}" type="presParOf" srcId="{E515E22F-9492-4476-80D1-532418B26551}" destId="{82ABE213-6B9C-4496-9F1D-26039D7CA072}" srcOrd="1" destOrd="0" presId="urn:microsoft.com/office/officeart/2005/8/layout/hProcess9"/>
    <dgm:cxn modelId="{E228CE98-0899-473B-AA10-6A2C093BFA61}" type="presParOf" srcId="{E515E22F-9492-4476-80D1-532418B26551}" destId="{9BE57DEF-8F5C-4132-8BEE-8F0A948E8D0E}" srcOrd="2" destOrd="0" presId="urn:microsoft.com/office/officeart/2005/8/layout/hProcess9"/>
    <dgm:cxn modelId="{0669DA41-467A-4A55-A0BD-AE5782663D3C}" type="presParOf" srcId="{E515E22F-9492-4476-80D1-532418B26551}" destId="{DEAEC8FB-466A-4CB1-99C6-B82027BED30F}" srcOrd="3" destOrd="0" presId="urn:microsoft.com/office/officeart/2005/8/layout/hProcess9"/>
    <dgm:cxn modelId="{ED3E3DEC-C68B-439C-BBE4-1AAD92443C15}" type="presParOf" srcId="{E515E22F-9492-4476-80D1-532418B26551}" destId="{82390CA9-E5D5-4BBD-8855-30FAF69A674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B81D2-FE76-4B09-8F57-B45931E34399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 val="66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3C4475-93C7-42C5-9AF9-34A6AE881D61}">
      <dsp:nvSpPr>
        <dsp:cNvPr id="0" name=""/>
        <dsp:cNvSpPr/>
      </dsp:nvSpPr>
      <dsp:spPr>
        <a:xfrm>
          <a:off x="8731" y="1625600"/>
          <a:ext cx="2616200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82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b="1" kern="1200" dirty="0"/>
            <a:t>ESPOSIZIONE IMMAGINATIVA</a:t>
          </a:r>
        </a:p>
      </dsp:txBody>
      <dsp:txXfrm>
        <a:off x="114538" y="1731407"/>
        <a:ext cx="2404586" cy="1955852"/>
      </dsp:txXfrm>
    </dsp:sp>
    <dsp:sp modelId="{9BE57DEF-8F5C-4132-8BEE-8F0A948E8D0E}">
      <dsp:nvSpPr>
        <dsp:cNvPr id="0" name=""/>
        <dsp:cNvSpPr/>
      </dsp:nvSpPr>
      <dsp:spPr>
        <a:xfrm>
          <a:off x="2755899" y="1625600"/>
          <a:ext cx="2616200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82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b="1" kern="1200" dirty="0"/>
            <a:t>ELABORAZIONE</a:t>
          </a:r>
        </a:p>
      </dsp:txBody>
      <dsp:txXfrm>
        <a:off x="2861706" y="1731407"/>
        <a:ext cx="2404586" cy="1955852"/>
      </dsp:txXfrm>
    </dsp:sp>
    <dsp:sp modelId="{82390CA9-E5D5-4BBD-8855-30FAF69A6746}">
      <dsp:nvSpPr>
        <dsp:cNvPr id="0" name=""/>
        <dsp:cNvSpPr/>
      </dsp:nvSpPr>
      <dsp:spPr>
        <a:xfrm>
          <a:off x="5503068" y="1625600"/>
          <a:ext cx="2616200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82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b="1" kern="1200" dirty="0"/>
            <a:t>APPRENDIMENTO CORRETTIVO</a:t>
          </a:r>
        </a:p>
      </dsp:txBody>
      <dsp:txXfrm>
        <a:off x="5608875" y="1731407"/>
        <a:ext cx="2404586" cy="1955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28/10/2025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28/10/2025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705899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Rothbaum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B. O.,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Kearns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 C., Price, M.,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Malcoun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E., Davis, M.,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Ressler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K. J., ... &amp;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Houry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D. (2012).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Early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intervention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prevent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posttraumatic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stress disorder: a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randomized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pilot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civilian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study with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modified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prolonged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exposure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it-IT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Biological</a:t>
            </a:r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psychiatry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72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(11), 957-963.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3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121629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El-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Gabalawy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R., Sommer, J. L.,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Pietrzak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R.,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Edmondson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D.,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Sareen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J.,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Avidan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 S., &amp;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Jacobsohn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E. (2019).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Post-traumatic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stress in the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postoperative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period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status and future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directions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Canadian Journal of </a:t>
            </a:r>
            <a:r>
              <a:rPr lang="it-IT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Anesthesia</a:t>
            </a:r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/Journal </a:t>
            </a:r>
            <a:r>
              <a:rPr lang="it-IT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canadien</a:t>
            </a:r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d'</a:t>
            </a:r>
            <a:r>
              <a:rPr lang="it-IT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anesthésie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66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(11), 1385-1395.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7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30076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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 PTSD è mantenuto dall'evitamento e da convinzioni ed emozioni problematiche. 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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convinzioni problematiche inducono le persone a: •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Sentirsiangosciateda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situazioni che non sono dannose • Sentirsi incompetenti e incolpare se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stesseper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 trauma subito 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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Evitare i ricordi e le situazioni legate al trauma: • Diminuisce l'angoscia a breve termine, e • Aumenta il disagio a lungo termine perché impedisce l'apprendimento correttivo.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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L'esposizione funziona interrompendo l'evitamento, in modo che le convinzioni problematiche possano essere corrette e le emozioni si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riducanod’intensità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8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741202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F5C70-0ED4-2060-E47D-E1138AF1B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32D57C2-EE5D-5AF7-5237-F6B261C285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9D0572A-F8FD-D6DA-C1F4-A40A28DDC6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Elaborazione: parlare di emozioni e convinzioni legate al trauma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399539E-2BD7-DCB8-8A45-526260AC06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11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28775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9530C-03CF-60BC-4A7B-DF51245A5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4DE2E90-D3E5-9EBF-2115-27EA0C4CE8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64D6944-F771-7685-6BD0-2DB44849A8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E40F53F-1559-5D86-8167-786DD0DEF4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12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65489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E446D-53EC-BE78-FDDC-CD3315E46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B025D68-E753-E1AD-3A64-FB09A9D873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DD92154-0202-EF62-A5A0-FBEFB2789E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Elaborazione: parlare di emozioni e convinzioni legate al trauma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8A3996-B2F2-B9E0-7AAF-67DBDB2D7D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14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548227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28/10/2025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2418423A-F070-9E46-5DF3-5FFC12C9860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2106DEA2-E3F0-AEEA-6323-A7D380213756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0E7E95A1-538C-37CE-0423-105154F9F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28/10/2025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28/10/2025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A909E4F4-6E58-4C99-8FCB-E2B2E6880C4E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AB5AAC35-FC9A-7D6C-E995-70B1B8321543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B8947C3A-81D2-A03E-7BF6-49FB46C37F0C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652D582F-91B7-6EB1-B40E-4A6EAD996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5671555F-2DFC-47F0-DBB7-C9D4CFB987A9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4AC9BAFC-B67E-FCCC-1BBB-B1DE5721C73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0FB7B71-E71A-A43D-D029-E705FD495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28/10/2025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9BC07667-3D77-6EF7-246F-F0E7E9E76BF6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2B17930C-3847-9F26-27A2-EE4E4A96226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0C724DCC-6C89-226F-7AD0-1226D3E15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28/10/2025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7EEC3F92-4A54-DA7A-6F17-53A8870AF276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4EF7AB09-11A1-55CE-B0F1-2BC1CD44CC8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77A4CEA7-018A-963E-FBCC-C6BED07C874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15ACA79-3695-D739-C1D9-69A5F22B6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FF709F57-FEE0-F7FD-3E3C-251BED19B58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EBDD05CD-2E8E-1DD1-6F96-82E2EC0B2BCC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D655102-F5D6-949F-E581-D3EC685F6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28/10/2025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6936F244-16B1-DA2A-F8DF-60F1BC1D65D0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7A7A9724-8902-6773-83E8-B1DFC2E443E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82D584EA-4D4C-4BA5-C802-26C086B1459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496DF1F4-DD0D-99DD-56BB-201DCBBB5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2B019930-B47E-D329-19C9-7490B828CAD3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4" name="Parallelogramma 14">
              <a:extLst>
                <a:ext uri="{FF2B5EF4-FFF2-40B4-BE49-F238E27FC236}">
                  <a16:creationId xmlns:a16="http://schemas.microsoft.com/office/drawing/2014/main" id="{7ECB0B23-A808-1046-6965-3506D9AD56C2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A8D4ED4B-6849-A910-856D-3C32E1F58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28/10/2025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28/10/2025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28/10/2025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28/10/2025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28/10/2025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61187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28/10/2025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76840" y="0"/>
            <a:ext cx="153926" cy="6858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7" y="3841"/>
            <a:ext cx="4881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28/10/2025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28/10/2025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192690B-F0F1-05EE-C428-3AAA2F362F65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83888F4-0FA7-5D55-0AE0-C664E73F9EA7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ED9A453-B0F3-88AD-3B39-D56D635EFD98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98033E15-A12A-6594-130E-80F0CD01F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1CCF69A2-C197-BA82-4951-CA51653F0E51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C7AFB1F7-9EFC-07A2-E97E-943708F49EC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7D327C5E-9E84-FB89-BB3C-07998D2797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28/10/2025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D9EA996D-4047-F110-2CA6-C8971FCA83F7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45484F79-E4D3-53F6-36D8-4C5C0DEE1B9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7AF5567F-566E-277B-3C1B-A7EC75968769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CEB6C800-DA9E-A4C9-4124-EA6328801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28/10/2025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E34F9DA6-2E1F-35EE-F5BC-AE7D33A64354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9D3B8B2-D71C-EF3D-506A-2A57F7BD29A1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A5D1CF0-1D2B-A1C0-45F2-0A6FF78050E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BE25E09-1F98-F881-F19B-829F52969B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28/10/2025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95A08AA0-3B13-6134-3D6B-3A364C13954C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6F77EB52-892A-0092-6498-F8B104F1C7A9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D2A55855-B5DC-CAD4-E6F6-BC1ABAE5E3A5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B521CE2C-F458-53E6-15A4-3DDF32EA67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28/10/2025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C265325-6F9C-85D0-B0E3-B67B79A71EFB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0F8495D8-D76B-C6E5-2386-59639E58D39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EE2559C6-9DA2-3A38-C40B-D414A5CFA47E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4AD1E231-96D8-8062-91A5-4288B1B3A5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28/10/2025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C3BF1989-943E-5095-52C1-5D54A4F57E6A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3DB00B3A-C73C-FEF7-D0EA-50032E3A0EDB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B142B75-6E1A-3326-7672-BF16E2BEC6CD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1CDA020C-77E6-4573-D69A-C399851DF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id="{19B7BF6A-3EF9-279C-05CD-62BA2EE27242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FAB8DF2-5E8E-AAC9-5CFB-04F9609C1AF6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D1867750-EA89-EFEA-40CB-4FA8E18FEF5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5C1440DD-F731-6E48-65CC-2D288A20D2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6C7DC939-7217-A60C-AAE6-CFC9326765EE}"/>
              </a:ext>
            </a:extLst>
          </p:cNvPr>
          <p:cNvGrpSpPr/>
          <p:nvPr userDrawn="1"/>
        </p:nvGrpSpPr>
        <p:grpSpPr>
          <a:xfrm>
            <a:off x="8166735" y="10623"/>
            <a:ext cx="2857500" cy="6119550"/>
            <a:chOff x="4425159" y="10623"/>
            <a:chExt cx="2857500" cy="6119550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AF082EE3-41AA-4817-A1CC-C33DDB8F675F}"/>
                </a:ext>
              </a:extLst>
            </p:cNvPr>
            <p:cNvSpPr/>
            <p:nvPr userDrawn="1"/>
          </p:nvSpPr>
          <p:spPr>
            <a:xfrm>
              <a:off x="4425159" y="10623"/>
              <a:ext cx="2857500" cy="611955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DCCC9D6E-2F2B-2AA8-15B1-DBEAB565E1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5164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28/10/2025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E5BF0961-A70C-D79A-DF8E-DE4FF7A0A45D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9" name="Parallelogramma 14">
              <a:extLst>
                <a:ext uri="{FF2B5EF4-FFF2-40B4-BE49-F238E27FC236}">
                  <a16:creationId xmlns:a16="http://schemas.microsoft.com/office/drawing/2014/main" id="{F0532277-D603-17CA-7706-8AFB3C60BD4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D65EBDA1-EBE9-0CCF-A58A-C842DB8BE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8544" y="617480"/>
            <a:ext cx="6385727" cy="2806369"/>
          </a:xfrm>
        </p:spPr>
        <p:txBody>
          <a:bodyPr>
            <a:noAutofit/>
          </a:bodyPr>
          <a:lstStyle/>
          <a:p>
            <a:r>
              <a:rPr lang="it-IT" sz="3600" dirty="0"/>
              <a:t>Il supporto psicologico e le complicanze post-operatorie</a:t>
            </a:r>
            <a:br>
              <a:rPr lang="it-IT" sz="3600" b="0" dirty="0"/>
            </a:br>
            <a:br>
              <a:rPr lang="it-IT" sz="1200" b="0" dirty="0"/>
            </a:br>
            <a:r>
              <a:rPr lang="it-IT" sz="2500" b="0" dirty="0"/>
              <a:t>dalla teoria a una proposta di implementazione</a:t>
            </a:r>
            <a:endParaRPr lang="it-IT" sz="2500" dirty="0">
              <a:solidFill>
                <a:srgbClr val="304297"/>
              </a:solidFill>
            </a:endParaRP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8544" y="3987478"/>
            <a:ext cx="6145573" cy="1684184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E79130"/>
                </a:solidFill>
              </a:rPr>
              <a:t>dott. </a:t>
            </a:r>
            <a:r>
              <a:rPr lang="it-IT" sz="2800" b="1" dirty="0" err="1">
                <a:solidFill>
                  <a:srgbClr val="E79130"/>
                </a:solidFill>
              </a:rPr>
              <a:t>pietro</a:t>
            </a:r>
            <a:r>
              <a:rPr lang="it-IT" sz="2800" b="1" dirty="0">
                <a:solidFill>
                  <a:srgbClr val="E79130"/>
                </a:solidFill>
              </a:rPr>
              <a:t> </a:t>
            </a:r>
            <a:r>
              <a:rPr lang="it-IT" sz="2800" b="1" dirty="0" err="1">
                <a:solidFill>
                  <a:srgbClr val="E79130"/>
                </a:solidFill>
              </a:rPr>
              <a:t>ramella</a:t>
            </a:r>
            <a:endParaRPr lang="it-IT" sz="2800" b="1" dirty="0">
              <a:solidFill>
                <a:srgbClr val="E79130"/>
              </a:solidFill>
            </a:endParaRPr>
          </a:p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it-IT" sz="2000" b="1" dirty="0">
                <a:solidFill>
                  <a:srgbClr val="E79130"/>
                </a:solidFill>
              </a:rPr>
              <a:t>équipe dott.ssa Lilia </a:t>
            </a:r>
            <a:r>
              <a:rPr lang="it-IT" sz="2000" b="1" dirty="0" err="1">
                <a:solidFill>
                  <a:srgbClr val="E79130"/>
                </a:solidFill>
              </a:rPr>
              <a:t>bertolani</a:t>
            </a:r>
            <a:endParaRPr lang="it-IT" sz="2000" b="1" dirty="0">
              <a:solidFill>
                <a:srgbClr val="E79130"/>
              </a:solidFill>
            </a:endParaRPr>
          </a:p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it-IT" sz="1600" b="1" dirty="0">
                <a:solidFill>
                  <a:srgbClr val="E79130"/>
                </a:solidFill>
              </a:rPr>
              <a:t>Ist. clinico beato </a:t>
            </a:r>
            <a:r>
              <a:rPr lang="it-IT" sz="1600" b="1" dirty="0" err="1">
                <a:solidFill>
                  <a:srgbClr val="E79130"/>
                </a:solidFill>
              </a:rPr>
              <a:t>matteo</a:t>
            </a:r>
            <a:r>
              <a:rPr lang="it-IT" sz="1600" b="1" dirty="0">
                <a:solidFill>
                  <a:srgbClr val="E79130"/>
                </a:solidFill>
              </a:rPr>
              <a:t> – Vigevano (PV)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A4DD6D0-9E87-2536-487A-CA2D14BEA3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141" y="5828276"/>
            <a:ext cx="2651927" cy="45430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F193069-0DDB-DED9-6F7A-3C5CF013C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2071" y="5828276"/>
            <a:ext cx="2238170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ccia circolare in giù 22">
            <a:extLst>
              <a:ext uri="{FF2B5EF4-FFF2-40B4-BE49-F238E27FC236}">
                <a16:creationId xmlns:a16="http://schemas.microsoft.com/office/drawing/2014/main" id="{39104130-6756-FC47-2B63-705FFDFAB454}"/>
              </a:ext>
            </a:extLst>
          </p:cNvPr>
          <p:cNvSpPr/>
          <p:nvPr/>
        </p:nvSpPr>
        <p:spPr>
          <a:xfrm rot="10800000">
            <a:off x="3710450" y="4603658"/>
            <a:ext cx="4670676" cy="1102980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2" name="Freccia circolare in giù 21">
            <a:extLst>
              <a:ext uri="{FF2B5EF4-FFF2-40B4-BE49-F238E27FC236}">
                <a16:creationId xmlns:a16="http://schemas.microsoft.com/office/drawing/2014/main" id="{0E656998-5B56-693A-B2A0-D91208D699E6}"/>
              </a:ext>
            </a:extLst>
          </p:cNvPr>
          <p:cNvSpPr/>
          <p:nvPr/>
        </p:nvSpPr>
        <p:spPr>
          <a:xfrm>
            <a:off x="3788290" y="1718079"/>
            <a:ext cx="4670676" cy="1102980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48EA4DAE-41D7-2F43-F186-4B9E742177CB}"/>
              </a:ext>
            </a:extLst>
          </p:cNvPr>
          <p:cNvSpPr/>
          <p:nvPr/>
        </p:nvSpPr>
        <p:spPr>
          <a:xfrm>
            <a:off x="4643484" y="4329085"/>
            <a:ext cx="2960288" cy="1600749"/>
          </a:xfrm>
          <a:prstGeom prst="roundRect">
            <a:avLst/>
          </a:prstGeom>
          <a:solidFill>
            <a:schemeClr val="bg1"/>
          </a:solidFill>
          <a:ln w="44450">
            <a:solidFill>
              <a:srgbClr val="013D61">
                <a:alpha val="75000"/>
              </a:srgb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000" u="sng" dirty="0">
                <a:solidFill>
                  <a:schemeClr val="tx1"/>
                </a:solidFill>
              </a:rPr>
              <a:t>Modifica credenze/convinzioni</a:t>
            </a:r>
          </a:p>
          <a:p>
            <a:pPr lvl="0" algn="ctr"/>
            <a:r>
              <a:rPr lang="it-IT" dirty="0">
                <a:solidFill>
                  <a:schemeClr val="tx1"/>
                </a:solidFill>
              </a:rPr>
              <a:t>su di sé, gli altri, il </a:t>
            </a:r>
            <a:r>
              <a:rPr lang="it-IT">
                <a:solidFill>
                  <a:schemeClr val="tx1"/>
                </a:solidFill>
              </a:rPr>
              <a:t>mondo</a:t>
            </a:r>
            <a:r>
              <a:rPr lang="it-IT"/>
              <a:t>do</a:t>
            </a:r>
            <a:endParaRPr lang="it-IT" dirty="0"/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8DDD7BA9-20BF-B2BB-0E7B-638EF79D3954}"/>
              </a:ext>
            </a:extLst>
          </p:cNvPr>
          <p:cNvSpPr/>
          <p:nvPr/>
        </p:nvSpPr>
        <p:spPr>
          <a:xfrm>
            <a:off x="4583183" y="1494883"/>
            <a:ext cx="2960288" cy="1600749"/>
          </a:xfrm>
          <a:prstGeom prst="roundRect">
            <a:avLst/>
          </a:prstGeom>
          <a:solidFill>
            <a:schemeClr val="bg1"/>
          </a:solidFill>
          <a:ln w="41275">
            <a:solidFill>
              <a:srgbClr val="013D61">
                <a:alpha val="75000"/>
              </a:srgb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000" u="sng" dirty="0">
                <a:solidFill>
                  <a:schemeClr val="tx1"/>
                </a:solidFill>
              </a:rPr>
              <a:t>Abituazione tra le sedute</a:t>
            </a:r>
          </a:p>
          <a:p>
            <a:pPr lvl="0" algn="ctr"/>
            <a:r>
              <a:rPr lang="it-IT" dirty="0">
                <a:solidFill>
                  <a:schemeClr val="tx1"/>
                </a:solidFill>
              </a:rPr>
              <a:t>Paura, colpa, vergogna, disgusto, tristezza, rabbia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DCAA3A77-E15D-7D58-5A9B-A1FC533B5FDE}"/>
              </a:ext>
            </a:extLst>
          </p:cNvPr>
          <p:cNvSpPr/>
          <p:nvPr/>
        </p:nvSpPr>
        <p:spPr>
          <a:xfrm>
            <a:off x="2382090" y="2806551"/>
            <a:ext cx="2960288" cy="1795908"/>
          </a:xfrm>
          <a:prstGeom prst="round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400" b="1" dirty="0"/>
              <a:t>Attivazione emotiva</a:t>
            </a:r>
          </a:p>
          <a:p>
            <a:pPr lvl="0" algn="ctr"/>
            <a:r>
              <a:rPr lang="it-IT" dirty="0"/>
              <a:t>Sens. fisiche, cognizioni, interpretazioni impulsi, manifestazioni/espressioni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C66F365A-8ADD-D47C-F02E-41AF9C50A5EE}"/>
              </a:ext>
            </a:extLst>
          </p:cNvPr>
          <p:cNvSpPr/>
          <p:nvPr/>
        </p:nvSpPr>
        <p:spPr>
          <a:xfrm>
            <a:off x="6781953" y="2806552"/>
            <a:ext cx="2960288" cy="1795908"/>
          </a:xfrm>
          <a:prstGeom prst="round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400" b="1" dirty="0"/>
              <a:t>Esposizione alle informazioni da criticare</a:t>
            </a:r>
          </a:p>
          <a:p>
            <a:pPr lvl="0" algn="ctr"/>
            <a:r>
              <a:rPr lang="it-IT" dirty="0"/>
              <a:t>Esposizione immaginativa ed elaborazione</a:t>
            </a: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D714A507-813F-D72A-3468-FA6C906FB06E}"/>
              </a:ext>
            </a:extLst>
          </p:cNvPr>
          <p:cNvSpPr/>
          <p:nvPr/>
        </p:nvSpPr>
        <p:spPr>
          <a:xfrm>
            <a:off x="271499" y="2814226"/>
            <a:ext cx="1657761" cy="1795908"/>
          </a:xfrm>
          <a:prstGeom prst="round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400" b="1" dirty="0"/>
              <a:t>Trigger traumatici</a:t>
            </a:r>
            <a:endParaRPr lang="it-IT" dirty="0"/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86E929C3-DCBE-1855-BBAE-4CED8FF757FB}"/>
              </a:ext>
            </a:extLst>
          </p:cNvPr>
          <p:cNvGrpSpPr/>
          <p:nvPr/>
        </p:nvGrpSpPr>
        <p:grpSpPr>
          <a:xfrm>
            <a:off x="1926181" y="3495036"/>
            <a:ext cx="450855" cy="558107"/>
            <a:chOff x="3734218" y="3005556"/>
            <a:chExt cx="477091" cy="558107"/>
          </a:xfrm>
        </p:grpSpPr>
        <p:sp>
          <p:nvSpPr>
            <p:cNvPr id="26" name="Freccia a destra 25">
              <a:extLst>
                <a:ext uri="{FF2B5EF4-FFF2-40B4-BE49-F238E27FC236}">
                  <a16:creationId xmlns:a16="http://schemas.microsoft.com/office/drawing/2014/main" id="{81162E4A-12AD-1D8E-B73A-2E83F4EBB377}"/>
                </a:ext>
              </a:extLst>
            </p:cNvPr>
            <p:cNvSpPr/>
            <p:nvPr/>
          </p:nvSpPr>
          <p:spPr>
            <a:xfrm>
              <a:off x="3734218" y="3005556"/>
              <a:ext cx="477091" cy="55810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Freccia a destra 4">
              <a:extLst>
                <a:ext uri="{FF2B5EF4-FFF2-40B4-BE49-F238E27FC236}">
                  <a16:creationId xmlns:a16="http://schemas.microsoft.com/office/drawing/2014/main" id="{10063DCB-D69C-63E1-8486-A5FBC1112540}"/>
                </a:ext>
              </a:extLst>
            </p:cNvPr>
            <p:cNvSpPr txBox="1"/>
            <p:nvPr/>
          </p:nvSpPr>
          <p:spPr>
            <a:xfrm>
              <a:off x="3734218" y="3117177"/>
              <a:ext cx="333964" cy="3348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2400" kern="1200" dirty="0"/>
            </a:p>
          </p:txBody>
        </p:sp>
      </p:grp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9700DFF9-9299-B491-70B9-8A85CA9A49D0}"/>
              </a:ext>
            </a:extLst>
          </p:cNvPr>
          <p:cNvGrpSpPr/>
          <p:nvPr/>
        </p:nvGrpSpPr>
        <p:grpSpPr>
          <a:xfrm>
            <a:off x="9745823" y="3495036"/>
            <a:ext cx="477091" cy="558107"/>
            <a:chOff x="3734218" y="3005556"/>
            <a:chExt cx="477091" cy="558107"/>
          </a:xfrm>
        </p:grpSpPr>
        <p:sp>
          <p:nvSpPr>
            <p:cNvPr id="29" name="Freccia a destra 28">
              <a:extLst>
                <a:ext uri="{FF2B5EF4-FFF2-40B4-BE49-F238E27FC236}">
                  <a16:creationId xmlns:a16="http://schemas.microsoft.com/office/drawing/2014/main" id="{C4318DCD-AA64-608D-BE59-AB62F07529CA}"/>
                </a:ext>
              </a:extLst>
            </p:cNvPr>
            <p:cNvSpPr/>
            <p:nvPr/>
          </p:nvSpPr>
          <p:spPr>
            <a:xfrm>
              <a:off x="3734218" y="3005556"/>
              <a:ext cx="477091" cy="55810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Freccia a destra 4">
              <a:extLst>
                <a:ext uri="{FF2B5EF4-FFF2-40B4-BE49-F238E27FC236}">
                  <a16:creationId xmlns:a16="http://schemas.microsoft.com/office/drawing/2014/main" id="{DDDF18EA-46AD-4A36-5DBC-FDAB8551AC65}"/>
                </a:ext>
              </a:extLst>
            </p:cNvPr>
            <p:cNvSpPr txBox="1"/>
            <p:nvPr/>
          </p:nvSpPr>
          <p:spPr>
            <a:xfrm>
              <a:off x="3734218" y="3117177"/>
              <a:ext cx="333964" cy="3348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2400" kern="1200" dirty="0"/>
            </a:p>
          </p:txBody>
        </p:sp>
      </p:grpSp>
      <p:sp>
        <p:nvSpPr>
          <p:cNvPr id="31" name="Rettangolo con angoli arrotondati 30">
            <a:extLst>
              <a:ext uri="{FF2B5EF4-FFF2-40B4-BE49-F238E27FC236}">
                <a16:creationId xmlns:a16="http://schemas.microsoft.com/office/drawing/2014/main" id="{1A8B19A3-AC5F-B34C-5CFA-E23BBC13EC5F}"/>
              </a:ext>
            </a:extLst>
          </p:cNvPr>
          <p:cNvSpPr/>
          <p:nvPr/>
        </p:nvSpPr>
        <p:spPr>
          <a:xfrm>
            <a:off x="10245311" y="2806550"/>
            <a:ext cx="1657761" cy="1795908"/>
          </a:xfrm>
          <a:prstGeom prst="round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400" b="1" dirty="0"/>
              <a:t>Riduzione trauma</a:t>
            </a:r>
            <a:endParaRPr lang="it-IT" dirty="0"/>
          </a:p>
        </p:txBody>
      </p:sp>
      <p:sp>
        <p:nvSpPr>
          <p:cNvPr id="32" name="Titolo 6">
            <a:extLst>
              <a:ext uri="{FF2B5EF4-FFF2-40B4-BE49-F238E27FC236}">
                <a16:creationId xmlns:a16="http://schemas.microsoft.com/office/drawing/2014/main" id="{8059646F-6556-EC61-F548-0DE1C138E727}"/>
              </a:ext>
            </a:extLst>
          </p:cNvPr>
          <p:cNvSpPr txBox="1">
            <a:spLocks/>
          </p:cNvSpPr>
          <p:nvPr/>
        </p:nvSpPr>
        <p:spPr>
          <a:xfrm>
            <a:off x="1097280" y="356938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dirty="0">
                <a:solidFill>
                  <a:srgbClr val="013D61"/>
                </a:solidFill>
              </a:rPr>
              <a:t>Il processo di apprendimento correttivo</a:t>
            </a:r>
          </a:p>
        </p:txBody>
      </p:sp>
    </p:spTree>
    <p:extLst>
      <p:ext uri="{BB962C8B-B14F-4D97-AF65-F5344CB8AC3E}">
        <p14:creationId xmlns:p14="http://schemas.microsoft.com/office/powerpoint/2010/main" val="60949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18" grpId="0" animBg="1"/>
      <p:bldP spid="16" grpId="0" animBg="1"/>
      <p:bldP spid="15" grpId="0" animBg="1"/>
      <p:bldP spid="17" grpId="0" animBg="1"/>
      <p:bldP spid="24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96580-BE6F-9788-8EE3-7AA987C44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CCEBB0F3-65A7-74B9-AB0E-459E77E3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957754" cy="1450757"/>
          </a:xfrm>
        </p:spPr>
        <p:txBody>
          <a:bodyPr>
            <a:normAutofit/>
          </a:bodyPr>
          <a:lstStyle/>
          <a:p>
            <a:r>
              <a:rPr lang="it-IT" sz="4200" dirty="0">
                <a:solidFill>
                  <a:srgbClr val="013D61"/>
                </a:solidFill>
              </a:rPr>
              <a:t>DBT-PE: obiettivi</a:t>
            </a:r>
            <a:endParaRPr lang="it-IT" sz="3800" dirty="0">
              <a:solidFill>
                <a:srgbClr val="013D61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D1EB597-55DE-A2D2-2FE8-479314F30AC3}"/>
              </a:ext>
            </a:extLst>
          </p:cNvPr>
          <p:cNvSpPr txBox="1"/>
          <p:nvPr/>
        </p:nvSpPr>
        <p:spPr>
          <a:xfrm>
            <a:off x="492369" y="2190541"/>
            <a:ext cx="11389806" cy="1328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it-IT" dirty="0"/>
          </a:p>
          <a:p>
            <a:br>
              <a:rPr lang="it-IT" dirty="0"/>
            </a:br>
            <a:endParaRPr lang="it-IT" dirty="0"/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02F137A-796C-EBBF-E750-D518EB6D4C87}"/>
              </a:ext>
            </a:extLst>
          </p:cNvPr>
          <p:cNvSpPr txBox="1"/>
          <p:nvPr/>
        </p:nvSpPr>
        <p:spPr>
          <a:xfrm>
            <a:off x="602347" y="1311295"/>
            <a:ext cx="10591434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620"/>
              </a:spcBef>
              <a:buClr>
                <a:srgbClr val="9CBDBC"/>
              </a:buClr>
              <a:tabLst>
                <a:tab pos="83820" algn="l"/>
              </a:tabLst>
            </a:pPr>
            <a:endParaRPr lang="it-IT" sz="2600" dirty="0">
              <a:cs typeface="Arial MT"/>
            </a:endParaRPr>
          </a:p>
          <a:p>
            <a:pPr marL="514985" lvl="1" indent="-342900">
              <a:spcBef>
                <a:spcPts val="55"/>
              </a:spcBef>
              <a:buClr>
                <a:srgbClr val="9ACA7C"/>
              </a:buClr>
              <a:buFont typeface="Arial" panose="020B0604020202020204" pitchFamily="34" charset="0"/>
              <a:buChar char="•"/>
              <a:tabLst>
                <a:tab pos="256540" algn="l"/>
              </a:tabLst>
            </a:pPr>
            <a:r>
              <a:rPr lang="it-IT" sz="2400" spc="-120" dirty="0">
                <a:solidFill>
                  <a:srgbClr val="2D2A21"/>
                </a:solidFill>
                <a:cs typeface="Arial MT"/>
              </a:rPr>
              <a:t>Discutere</a:t>
            </a:r>
            <a:r>
              <a:rPr lang="it-IT" sz="2400" spc="20" dirty="0">
                <a:solidFill>
                  <a:srgbClr val="2D2A21"/>
                </a:solidFill>
                <a:cs typeface="Arial MT"/>
              </a:rPr>
              <a:t> </a:t>
            </a:r>
            <a:r>
              <a:rPr lang="it-IT" sz="2400" spc="-100" dirty="0">
                <a:solidFill>
                  <a:srgbClr val="2D2A21"/>
                </a:solidFill>
                <a:cs typeface="Arial MT"/>
              </a:rPr>
              <a:t>e</a:t>
            </a:r>
            <a:r>
              <a:rPr lang="it-IT" sz="2400" spc="35" dirty="0">
                <a:solidFill>
                  <a:srgbClr val="2D2A21"/>
                </a:solidFill>
                <a:cs typeface="Arial MT"/>
              </a:rPr>
              <a:t> </a:t>
            </a:r>
            <a:r>
              <a:rPr lang="it-IT" sz="2400" spc="-80" dirty="0">
                <a:solidFill>
                  <a:srgbClr val="2D2A21"/>
                </a:solidFill>
                <a:cs typeface="Arial MT"/>
              </a:rPr>
              <a:t>normalizzare</a:t>
            </a:r>
            <a:r>
              <a:rPr lang="it-IT" sz="2400" spc="20" dirty="0">
                <a:solidFill>
                  <a:srgbClr val="2D2A21"/>
                </a:solidFill>
                <a:cs typeface="Arial MT"/>
              </a:rPr>
              <a:t> </a:t>
            </a:r>
            <a:r>
              <a:rPr lang="it-IT" sz="2400" spc="-75" dirty="0">
                <a:solidFill>
                  <a:srgbClr val="002060"/>
                </a:solidFill>
                <a:cs typeface="Arial MT"/>
              </a:rPr>
              <a:t>l'</a:t>
            </a:r>
            <a:r>
              <a:rPr lang="it-IT" sz="2400" u="sng" spc="-75" dirty="0">
                <a:solidFill>
                  <a:srgbClr val="002060"/>
                </a:solidFill>
                <a:cs typeface="Arial MT"/>
              </a:rPr>
              <a:t>evitamento</a:t>
            </a:r>
            <a:r>
              <a:rPr lang="it-IT" sz="2400" u="sng" spc="55" dirty="0">
                <a:solidFill>
                  <a:srgbClr val="002060"/>
                </a:solidFill>
                <a:cs typeface="Arial MT"/>
              </a:rPr>
              <a:t> affettivo/</a:t>
            </a:r>
            <a:r>
              <a:rPr lang="it-IT" sz="2400" u="sng" spc="-10" dirty="0">
                <a:solidFill>
                  <a:srgbClr val="002060"/>
                </a:solidFill>
                <a:cs typeface="Arial MT"/>
              </a:rPr>
              <a:t>cognitivo</a:t>
            </a:r>
            <a:endParaRPr lang="it-IT" sz="2400" u="sng" dirty="0">
              <a:solidFill>
                <a:srgbClr val="002060"/>
              </a:solidFill>
              <a:cs typeface="Arial MT"/>
            </a:endParaRPr>
          </a:p>
          <a:p>
            <a:pPr marL="514985" lvl="1" indent="-342900">
              <a:lnSpc>
                <a:spcPct val="100000"/>
              </a:lnSpc>
              <a:spcBef>
                <a:spcPts val="55"/>
              </a:spcBef>
              <a:buClr>
                <a:srgbClr val="9ACA7C"/>
              </a:buClr>
              <a:buFont typeface="Arial" panose="020B0604020202020204" pitchFamily="34" charset="0"/>
              <a:buChar char="•"/>
              <a:tabLst>
                <a:tab pos="256540" algn="l"/>
              </a:tabLst>
            </a:pPr>
            <a:r>
              <a:rPr lang="it-IT" sz="2400" spc="-55" dirty="0">
                <a:solidFill>
                  <a:srgbClr val="2D2A21"/>
                </a:solidFill>
                <a:cs typeface="Arial MT"/>
              </a:rPr>
              <a:t>P</a:t>
            </a:r>
            <a:r>
              <a:rPr lang="it-IT" sz="2400" spc="-90" dirty="0">
                <a:solidFill>
                  <a:srgbClr val="2D2A21"/>
                </a:solidFill>
                <a:cs typeface="Arial MT"/>
              </a:rPr>
              <a:t>ensare</a:t>
            </a:r>
            <a:r>
              <a:rPr lang="it-IT" sz="2400" dirty="0">
                <a:solidFill>
                  <a:srgbClr val="2D2A21"/>
                </a:solidFill>
                <a:cs typeface="Arial MT"/>
              </a:rPr>
              <a:t> e</a:t>
            </a:r>
            <a:r>
              <a:rPr lang="it-IT" sz="2400" spc="-90" dirty="0">
                <a:solidFill>
                  <a:srgbClr val="2D2A21"/>
                </a:solidFill>
                <a:cs typeface="Arial MT"/>
              </a:rPr>
              <a:t> </a:t>
            </a:r>
            <a:r>
              <a:rPr lang="it-IT" sz="2400" spc="-10" dirty="0">
                <a:solidFill>
                  <a:srgbClr val="2D2A21"/>
                </a:solidFill>
                <a:cs typeface="Arial MT"/>
              </a:rPr>
              <a:t>parlare</a:t>
            </a:r>
            <a:r>
              <a:rPr lang="it-IT" sz="2400" spc="-55" dirty="0">
                <a:solidFill>
                  <a:srgbClr val="2D2A21"/>
                </a:solidFill>
                <a:cs typeface="Arial MT"/>
              </a:rPr>
              <a:t> </a:t>
            </a:r>
            <a:r>
              <a:rPr lang="it-IT" sz="2400" dirty="0">
                <a:solidFill>
                  <a:srgbClr val="2D2A21"/>
                </a:solidFill>
                <a:cs typeface="Arial MT"/>
              </a:rPr>
              <a:t>del</a:t>
            </a:r>
            <a:r>
              <a:rPr lang="it-IT" sz="2400" spc="-30" dirty="0">
                <a:solidFill>
                  <a:srgbClr val="2D2A21"/>
                </a:solidFill>
                <a:cs typeface="Arial MT"/>
              </a:rPr>
              <a:t> </a:t>
            </a:r>
            <a:r>
              <a:rPr lang="it-IT" sz="2400" spc="-80" dirty="0">
                <a:solidFill>
                  <a:srgbClr val="2D2A21"/>
                </a:solidFill>
                <a:cs typeface="Arial MT"/>
              </a:rPr>
              <a:t>trauma</a:t>
            </a:r>
            <a:r>
              <a:rPr lang="it-IT" sz="2400" spc="-10" dirty="0">
                <a:solidFill>
                  <a:srgbClr val="2D2A21"/>
                </a:solidFill>
                <a:cs typeface="Arial MT"/>
              </a:rPr>
              <a:t> </a:t>
            </a:r>
            <a:r>
              <a:rPr lang="it-IT" sz="2400" u="sng" dirty="0">
                <a:solidFill>
                  <a:srgbClr val="002060"/>
                </a:solidFill>
                <a:cs typeface="Arial MT"/>
              </a:rPr>
              <a:t>è</a:t>
            </a:r>
            <a:r>
              <a:rPr lang="it-IT" sz="2400" u="sng" spc="-30" dirty="0">
                <a:solidFill>
                  <a:srgbClr val="002060"/>
                </a:solidFill>
                <a:cs typeface="Arial MT"/>
              </a:rPr>
              <a:t> </a:t>
            </a:r>
            <a:r>
              <a:rPr lang="it-IT" sz="2400" u="sng" spc="-10" dirty="0">
                <a:solidFill>
                  <a:srgbClr val="002060"/>
                </a:solidFill>
                <a:cs typeface="Arial MT"/>
              </a:rPr>
              <a:t>sicuro</a:t>
            </a:r>
            <a:r>
              <a:rPr lang="it-IT" sz="2400" spc="-10" dirty="0">
                <a:solidFill>
                  <a:srgbClr val="002060"/>
                </a:solidFill>
                <a:cs typeface="Arial MT"/>
              </a:rPr>
              <a:t>.</a:t>
            </a:r>
            <a:endParaRPr lang="it-IT" sz="2400" dirty="0">
              <a:solidFill>
                <a:srgbClr val="002060"/>
              </a:solidFill>
              <a:cs typeface="Arial MT"/>
            </a:endParaRPr>
          </a:p>
          <a:p>
            <a:pPr marL="514985" lvl="1" indent="-342900">
              <a:lnSpc>
                <a:spcPct val="100000"/>
              </a:lnSpc>
              <a:spcBef>
                <a:spcPts val="140"/>
              </a:spcBef>
              <a:buClr>
                <a:srgbClr val="9ACA7C"/>
              </a:buClr>
              <a:buFont typeface="Arial" panose="020B0604020202020204" pitchFamily="34" charset="0"/>
              <a:buChar char="•"/>
              <a:tabLst>
                <a:tab pos="256540" algn="l"/>
              </a:tabLst>
            </a:pPr>
            <a:r>
              <a:rPr lang="it-IT" sz="2400" spc="-50" dirty="0">
                <a:solidFill>
                  <a:srgbClr val="2D2A21"/>
                </a:solidFill>
                <a:cs typeface="Arial MT"/>
              </a:rPr>
              <a:t>Organizzare</a:t>
            </a:r>
            <a:r>
              <a:rPr lang="it-IT" sz="2400" spc="10" dirty="0">
                <a:solidFill>
                  <a:srgbClr val="2D2A21"/>
                </a:solidFill>
                <a:cs typeface="Arial MT"/>
              </a:rPr>
              <a:t> </a:t>
            </a:r>
            <a:r>
              <a:rPr lang="it-IT" sz="2400" dirty="0">
                <a:solidFill>
                  <a:srgbClr val="2D2A21"/>
                </a:solidFill>
                <a:cs typeface="Arial MT"/>
              </a:rPr>
              <a:t>la</a:t>
            </a:r>
            <a:r>
              <a:rPr lang="it-IT" sz="2400" spc="-15" dirty="0">
                <a:solidFill>
                  <a:srgbClr val="2D2A21"/>
                </a:solidFill>
                <a:cs typeface="Arial MT"/>
              </a:rPr>
              <a:t> </a:t>
            </a:r>
            <a:r>
              <a:rPr lang="it-IT" sz="2400" spc="-95" dirty="0">
                <a:solidFill>
                  <a:srgbClr val="2D2A21"/>
                </a:solidFill>
                <a:cs typeface="Arial MT"/>
              </a:rPr>
              <a:t>memoria</a:t>
            </a:r>
            <a:r>
              <a:rPr lang="it-IT" sz="2400" spc="25" dirty="0">
                <a:solidFill>
                  <a:srgbClr val="2D2A21"/>
                </a:solidFill>
                <a:cs typeface="Arial MT"/>
              </a:rPr>
              <a:t> </a:t>
            </a:r>
            <a:r>
              <a:rPr lang="it-IT" sz="2400" spc="-90" dirty="0">
                <a:solidFill>
                  <a:srgbClr val="2D2A21"/>
                </a:solidFill>
                <a:cs typeface="Arial MT"/>
              </a:rPr>
              <a:t>in</a:t>
            </a:r>
            <a:r>
              <a:rPr lang="it-IT" sz="2400" spc="-10" dirty="0">
                <a:solidFill>
                  <a:srgbClr val="2D2A21"/>
                </a:solidFill>
                <a:cs typeface="Arial MT"/>
              </a:rPr>
              <a:t> </a:t>
            </a:r>
            <a:r>
              <a:rPr lang="it-IT" sz="2400" spc="-125" dirty="0">
                <a:solidFill>
                  <a:srgbClr val="2D2A21"/>
                </a:solidFill>
                <a:cs typeface="Arial MT"/>
              </a:rPr>
              <a:t>una</a:t>
            </a:r>
            <a:r>
              <a:rPr lang="it-IT" sz="2400" spc="-5" dirty="0">
                <a:solidFill>
                  <a:srgbClr val="2D2A21"/>
                </a:solidFill>
                <a:cs typeface="Arial MT"/>
              </a:rPr>
              <a:t> </a:t>
            </a:r>
            <a:r>
              <a:rPr lang="it-IT" sz="2400" u="sng" spc="-60" dirty="0">
                <a:solidFill>
                  <a:srgbClr val="002060"/>
                </a:solidFill>
                <a:cs typeface="Arial MT"/>
              </a:rPr>
              <a:t>narrazione</a:t>
            </a:r>
            <a:r>
              <a:rPr lang="it-IT" sz="2400" u="sng" spc="15" dirty="0">
                <a:solidFill>
                  <a:srgbClr val="002060"/>
                </a:solidFill>
                <a:cs typeface="Arial MT"/>
              </a:rPr>
              <a:t> </a:t>
            </a:r>
            <a:r>
              <a:rPr lang="it-IT" sz="2400" u="sng" spc="-10" dirty="0">
                <a:solidFill>
                  <a:srgbClr val="002060"/>
                </a:solidFill>
                <a:cs typeface="Arial MT"/>
              </a:rPr>
              <a:t>coerente</a:t>
            </a:r>
            <a:r>
              <a:rPr lang="it-IT" sz="2400" spc="-10" dirty="0">
                <a:solidFill>
                  <a:srgbClr val="002060"/>
                </a:solidFill>
                <a:cs typeface="Arial MT"/>
              </a:rPr>
              <a:t>.</a:t>
            </a:r>
            <a:endParaRPr lang="it-IT" sz="2400" dirty="0">
              <a:solidFill>
                <a:srgbClr val="002060"/>
              </a:solidFill>
              <a:cs typeface="Arial MT"/>
            </a:endParaRPr>
          </a:p>
          <a:p>
            <a:pPr marL="514985" lvl="1" indent="-342900">
              <a:lnSpc>
                <a:spcPct val="100000"/>
              </a:lnSpc>
              <a:spcBef>
                <a:spcPts val="145"/>
              </a:spcBef>
              <a:buClr>
                <a:srgbClr val="9ACA7C"/>
              </a:buClr>
              <a:buFont typeface="Arial" panose="020B0604020202020204" pitchFamily="34" charset="0"/>
              <a:buChar char="•"/>
              <a:tabLst>
                <a:tab pos="256540" algn="l"/>
              </a:tabLst>
            </a:pPr>
            <a:r>
              <a:rPr lang="it-IT" sz="2400" spc="-90" dirty="0">
                <a:solidFill>
                  <a:srgbClr val="2D2A21"/>
                </a:solidFill>
                <a:cs typeface="Arial MT"/>
              </a:rPr>
              <a:t>Costruire</a:t>
            </a:r>
            <a:r>
              <a:rPr lang="it-IT" sz="2400" spc="-5" dirty="0">
                <a:solidFill>
                  <a:srgbClr val="2D2A21"/>
                </a:solidFill>
                <a:cs typeface="Arial MT"/>
              </a:rPr>
              <a:t> </a:t>
            </a:r>
            <a:r>
              <a:rPr lang="it-IT" sz="2400" dirty="0">
                <a:solidFill>
                  <a:srgbClr val="2D2A21"/>
                </a:solidFill>
                <a:cs typeface="Arial MT"/>
              </a:rPr>
              <a:t>la</a:t>
            </a:r>
            <a:r>
              <a:rPr lang="it-IT" sz="2400" spc="-10" dirty="0">
                <a:solidFill>
                  <a:srgbClr val="2D2A21"/>
                </a:solidFill>
                <a:cs typeface="Arial MT"/>
              </a:rPr>
              <a:t> </a:t>
            </a:r>
            <a:r>
              <a:rPr lang="it-IT" sz="2400" u="sng" spc="-10" dirty="0" err="1">
                <a:solidFill>
                  <a:srgbClr val="002060"/>
                </a:solidFill>
                <a:cs typeface="Arial MT"/>
              </a:rPr>
              <a:t>mastery</a:t>
            </a:r>
            <a:r>
              <a:rPr lang="it-IT" sz="2400" u="sng" spc="-10" dirty="0">
                <a:solidFill>
                  <a:srgbClr val="2D2A21"/>
                </a:solidFill>
                <a:cs typeface="Arial MT"/>
              </a:rPr>
              <a:t> </a:t>
            </a:r>
            <a:r>
              <a:rPr lang="it-IT" sz="2400" dirty="0">
                <a:solidFill>
                  <a:srgbClr val="2D2A21"/>
                </a:solidFill>
                <a:cs typeface="Arial MT"/>
              </a:rPr>
              <a:t>e</a:t>
            </a:r>
            <a:r>
              <a:rPr lang="it-IT" sz="2400" spc="-5" dirty="0">
                <a:solidFill>
                  <a:srgbClr val="2D2A21"/>
                </a:solidFill>
                <a:cs typeface="Arial MT"/>
              </a:rPr>
              <a:t> </a:t>
            </a:r>
            <a:r>
              <a:rPr lang="it-IT" sz="2400" spc="-45" dirty="0">
                <a:solidFill>
                  <a:srgbClr val="2D2A21"/>
                </a:solidFill>
                <a:cs typeface="Arial MT"/>
              </a:rPr>
              <a:t>migliorare</a:t>
            </a:r>
            <a:r>
              <a:rPr lang="it-IT" sz="2400" spc="-5" dirty="0">
                <a:solidFill>
                  <a:srgbClr val="2D2A21"/>
                </a:solidFill>
                <a:cs typeface="Arial MT"/>
              </a:rPr>
              <a:t> </a:t>
            </a:r>
            <a:r>
              <a:rPr lang="it-IT" sz="2400" dirty="0">
                <a:solidFill>
                  <a:srgbClr val="2D2A21"/>
                </a:solidFill>
                <a:cs typeface="Arial MT"/>
              </a:rPr>
              <a:t>il</a:t>
            </a:r>
            <a:r>
              <a:rPr lang="it-IT" sz="2400" spc="-5" dirty="0">
                <a:solidFill>
                  <a:srgbClr val="2D2A21"/>
                </a:solidFill>
                <a:cs typeface="Arial MT"/>
              </a:rPr>
              <a:t> </a:t>
            </a:r>
            <a:r>
              <a:rPr lang="it-IT" sz="2400" u="sng" spc="-10" dirty="0">
                <a:solidFill>
                  <a:srgbClr val="002060"/>
                </a:solidFill>
                <a:cs typeface="Arial MT"/>
              </a:rPr>
              <a:t>controllo.</a:t>
            </a:r>
          </a:p>
          <a:p>
            <a:pPr marL="514985" lvl="1" indent="-342900">
              <a:lnSpc>
                <a:spcPct val="100000"/>
              </a:lnSpc>
              <a:spcBef>
                <a:spcPts val="145"/>
              </a:spcBef>
              <a:buClr>
                <a:srgbClr val="9ACA7C"/>
              </a:buClr>
              <a:buFont typeface="Arial" panose="020B0604020202020204" pitchFamily="34" charset="0"/>
              <a:buChar char="•"/>
              <a:tabLst>
                <a:tab pos="256540" algn="l"/>
              </a:tabLst>
            </a:pPr>
            <a:r>
              <a:rPr lang="it-IT" sz="2400" spc="-90" dirty="0">
                <a:solidFill>
                  <a:srgbClr val="2D2A21"/>
                </a:solidFill>
                <a:cs typeface="Arial MT"/>
              </a:rPr>
              <a:t>Acquisire</a:t>
            </a:r>
            <a:r>
              <a:rPr lang="it-IT" sz="2400" spc="-5" dirty="0">
                <a:solidFill>
                  <a:srgbClr val="2D2A21"/>
                </a:solidFill>
                <a:cs typeface="Arial MT"/>
              </a:rPr>
              <a:t> </a:t>
            </a:r>
            <a:r>
              <a:rPr lang="it-IT" sz="2400" spc="-125" dirty="0">
                <a:solidFill>
                  <a:srgbClr val="2D2A21"/>
                </a:solidFill>
                <a:cs typeface="Arial MT"/>
              </a:rPr>
              <a:t>una</a:t>
            </a:r>
            <a:r>
              <a:rPr lang="it-IT" sz="2400" spc="10" dirty="0">
                <a:solidFill>
                  <a:srgbClr val="2D2A21"/>
                </a:solidFill>
                <a:cs typeface="Arial MT"/>
              </a:rPr>
              <a:t> </a:t>
            </a:r>
            <a:r>
              <a:rPr lang="it-IT" sz="2400" u="sng" spc="-114" dirty="0">
                <a:solidFill>
                  <a:srgbClr val="002060"/>
                </a:solidFill>
                <a:cs typeface="Arial MT"/>
              </a:rPr>
              <a:t>nuova</a:t>
            </a:r>
            <a:r>
              <a:rPr lang="it-IT" sz="2400" u="sng" spc="-5" dirty="0">
                <a:solidFill>
                  <a:srgbClr val="2D2A21"/>
                </a:solidFill>
                <a:cs typeface="Arial MT"/>
              </a:rPr>
              <a:t> </a:t>
            </a:r>
            <a:r>
              <a:rPr lang="it-IT" sz="2400" dirty="0">
                <a:solidFill>
                  <a:srgbClr val="2D2A21"/>
                </a:solidFill>
                <a:cs typeface="Arial MT"/>
              </a:rPr>
              <a:t>e </a:t>
            </a:r>
            <a:r>
              <a:rPr lang="it-IT" sz="2400" spc="-45" dirty="0">
                <a:solidFill>
                  <a:srgbClr val="2D2A21"/>
                </a:solidFill>
                <a:cs typeface="Arial MT"/>
              </a:rPr>
              <a:t>più</a:t>
            </a:r>
            <a:r>
              <a:rPr lang="it-IT" sz="2400" spc="-15" dirty="0">
                <a:solidFill>
                  <a:srgbClr val="2D2A21"/>
                </a:solidFill>
                <a:cs typeface="Arial MT"/>
              </a:rPr>
              <a:t> </a:t>
            </a:r>
            <a:r>
              <a:rPr lang="it-IT" sz="2400" spc="-50" dirty="0">
                <a:solidFill>
                  <a:srgbClr val="2D2A21"/>
                </a:solidFill>
                <a:cs typeface="Arial MT"/>
              </a:rPr>
              <a:t>utile</a:t>
            </a:r>
            <a:r>
              <a:rPr lang="it-IT" sz="2400" spc="10" dirty="0">
                <a:solidFill>
                  <a:srgbClr val="2D2A21"/>
                </a:solidFill>
                <a:cs typeface="Arial MT"/>
              </a:rPr>
              <a:t> </a:t>
            </a:r>
            <a:r>
              <a:rPr lang="it-IT" sz="2400" u="sng" spc="-55" dirty="0">
                <a:solidFill>
                  <a:srgbClr val="002060"/>
                </a:solidFill>
                <a:cs typeface="Arial MT"/>
              </a:rPr>
              <a:t>prospettiva</a:t>
            </a:r>
            <a:r>
              <a:rPr lang="it-IT" sz="2400" u="sng" spc="-5" dirty="0">
                <a:solidFill>
                  <a:srgbClr val="002060"/>
                </a:solidFill>
                <a:cs typeface="Arial MT"/>
              </a:rPr>
              <a:t> </a:t>
            </a:r>
            <a:r>
              <a:rPr lang="it-IT" sz="2400" spc="-140" dirty="0">
                <a:solidFill>
                  <a:srgbClr val="2D2A21"/>
                </a:solidFill>
                <a:cs typeface="Arial MT"/>
              </a:rPr>
              <a:t>sul</a:t>
            </a:r>
            <a:r>
              <a:rPr lang="it-IT" sz="2400" dirty="0">
                <a:solidFill>
                  <a:srgbClr val="002060"/>
                </a:solidFill>
                <a:cs typeface="Arial MT"/>
              </a:rPr>
              <a:t> </a:t>
            </a:r>
            <a:r>
              <a:rPr lang="it-IT" sz="2400" u="sng" spc="-80" dirty="0">
                <a:solidFill>
                  <a:srgbClr val="002060"/>
                </a:solidFill>
                <a:cs typeface="Arial MT"/>
              </a:rPr>
              <a:t>trauma</a:t>
            </a:r>
            <a:r>
              <a:rPr lang="it-IT" sz="2400" spc="10" dirty="0">
                <a:solidFill>
                  <a:srgbClr val="002060"/>
                </a:solidFill>
                <a:cs typeface="Arial MT"/>
              </a:rPr>
              <a:t> </a:t>
            </a:r>
            <a:r>
              <a:rPr lang="it-IT" sz="2400" dirty="0">
                <a:solidFill>
                  <a:srgbClr val="2D2A21"/>
                </a:solidFill>
                <a:cs typeface="Arial MT"/>
              </a:rPr>
              <a:t>e </a:t>
            </a:r>
            <a:r>
              <a:rPr lang="it-IT" sz="2400" spc="-145" dirty="0">
                <a:solidFill>
                  <a:srgbClr val="2D2A21"/>
                </a:solidFill>
                <a:cs typeface="Arial MT"/>
              </a:rPr>
              <a:t>sul</a:t>
            </a:r>
            <a:r>
              <a:rPr lang="it-IT" sz="2400" dirty="0">
                <a:solidFill>
                  <a:srgbClr val="2D2A21"/>
                </a:solidFill>
                <a:cs typeface="Arial MT"/>
              </a:rPr>
              <a:t> </a:t>
            </a:r>
            <a:r>
              <a:rPr lang="it-IT" sz="2400" spc="-165" dirty="0">
                <a:solidFill>
                  <a:srgbClr val="2D2A21"/>
                </a:solidFill>
                <a:cs typeface="Arial MT"/>
              </a:rPr>
              <a:t>suo</a:t>
            </a:r>
            <a:r>
              <a:rPr lang="it-IT" sz="2400" dirty="0">
                <a:solidFill>
                  <a:srgbClr val="2D2A21"/>
                </a:solidFill>
                <a:cs typeface="Arial MT"/>
              </a:rPr>
              <a:t> </a:t>
            </a:r>
            <a:r>
              <a:rPr lang="it-IT" sz="2400" spc="-30" dirty="0">
                <a:solidFill>
                  <a:srgbClr val="2D2A21"/>
                </a:solidFill>
                <a:cs typeface="Arial MT"/>
              </a:rPr>
              <a:t>significato.</a:t>
            </a:r>
          </a:p>
          <a:p>
            <a:pPr marL="514985" lvl="1" indent="-342900">
              <a:lnSpc>
                <a:spcPct val="100000"/>
              </a:lnSpc>
              <a:spcBef>
                <a:spcPts val="145"/>
              </a:spcBef>
              <a:buClr>
                <a:srgbClr val="9ACA7C"/>
              </a:buClr>
              <a:buFont typeface="Arial" panose="020B0604020202020204" pitchFamily="34" charset="0"/>
              <a:buChar char="•"/>
              <a:tabLst>
                <a:tab pos="256540" algn="l"/>
              </a:tabLst>
            </a:pPr>
            <a:r>
              <a:rPr lang="it-IT" sz="2400" dirty="0"/>
              <a:t>Disconfermare le </a:t>
            </a:r>
            <a:r>
              <a:rPr lang="it-IT" sz="2400" u="sng" dirty="0">
                <a:solidFill>
                  <a:srgbClr val="002060"/>
                </a:solidFill>
              </a:rPr>
              <a:t>credenze problematiche</a:t>
            </a:r>
            <a:r>
              <a:rPr lang="it-IT" sz="2400" dirty="0"/>
              <a:t>. </a:t>
            </a:r>
          </a:p>
          <a:p>
            <a:pPr marL="514985" lvl="1" indent="-342900">
              <a:lnSpc>
                <a:spcPct val="100000"/>
              </a:lnSpc>
              <a:spcBef>
                <a:spcPts val="145"/>
              </a:spcBef>
              <a:buClr>
                <a:srgbClr val="9ACA7C"/>
              </a:buClr>
              <a:buFont typeface="Arial" panose="020B0604020202020204" pitchFamily="34" charset="0"/>
              <a:buChar char="•"/>
              <a:tabLst>
                <a:tab pos="256540" algn="l"/>
              </a:tabLst>
            </a:pPr>
            <a:r>
              <a:rPr lang="it-IT" sz="2400" spc="-30" dirty="0">
                <a:solidFill>
                  <a:srgbClr val="2D2A21"/>
                </a:solidFill>
                <a:cs typeface="Arial MT"/>
              </a:rPr>
              <a:t>Ridurre </a:t>
            </a:r>
            <a:r>
              <a:rPr lang="it-IT" sz="2400" u="sng" spc="-30" dirty="0">
                <a:solidFill>
                  <a:srgbClr val="002060"/>
                </a:solidFill>
                <a:cs typeface="Arial MT"/>
              </a:rPr>
              <a:t>intensità emozioni</a:t>
            </a:r>
            <a:r>
              <a:rPr lang="it-IT" sz="2400" spc="-30" dirty="0">
                <a:solidFill>
                  <a:srgbClr val="002060"/>
                </a:solidFill>
                <a:cs typeface="Arial MT"/>
              </a:rPr>
              <a:t> </a:t>
            </a:r>
            <a:r>
              <a:rPr lang="it-IT" sz="2400" spc="-30" dirty="0">
                <a:solidFill>
                  <a:srgbClr val="2D2A21"/>
                </a:solidFill>
                <a:cs typeface="Arial MT"/>
              </a:rPr>
              <a:t>legate al trauma/aumento </a:t>
            </a:r>
            <a:r>
              <a:rPr lang="it-IT" sz="2400" u="sng" spc="-30" dirty="0">
                <a:solidFill>
                  <a:srgbClr val="002060"/>
                </a:solidFill>
                <a:cs typeface="Arial MT"/>
              </a:rPr>
              <a:t>tolleranza crisi.</a:t>
            </a:r>
          </a:p>
          <a:p>
            <a:pPr marL="514985" lvl="1" indent="-342900">
              <a:spcBef>
                <a:spcPts val="145"/>
              </a:spcBef>
              <a:buClr>
                <a:srgbClr val="9ACA7C"/>
              </a:buClr>
              <a:buFont typeface="Arial" panose="020B0604020202020204" pitchFamily="34" charset="0"/>
              <a:buChar char="•"/>
              <a:tabLst>
                <a:tab pos="256540" algn="l"/>
              </a:tabLst>
            </a:pPr>
            <a:r>
              <a:rPr lang="it-IT" sz="2400" u="sng" spc="-85" dirty="0">
                <a:solidFill>
                  <a:srgbClr val="002060"/>
                </a:solidFill>
                <a:cs typeface="Arial MT"/>
              </a:rPr>
              <a:t>Riduzione </a:t>
            </a:r>
            <a:r>
              <a:rPr lang="it-IT" sz="2400" u="sng" spc="-65" dirty="0">
                <a:solidFill>
                  <a:srgbClr val="002060"/>
                </a:solidFill>
                <a:cs typeface="Arial MT"/>
              </a:rPr>
              <a:t>intensità</a:t>
            </a:r>
            <a:r>
              <a:rPr lang="it-IT" sz="2400" u="sng" dirty="0">
                <a:solidFill>
                  <a:srgbClr val="002060"/>
                </a:solidFill>
                <a:cs typeface="Arial MT"/>
              </a:rPr>
              <a:t> </a:t>
            </a:r>
            <a:r>
              <a:rPr lang="it-IT" sz="2400" u="sng" spc="-10" dirty="0">
                <a:solidFill>
                  <a:srgbClr val="002060"/>
                </a:solidFill>
                <a:cs typeface="Arial MT"/>
              </a:rPr>
              <a:t>della </a:t>
            </a:r>
            <a:r>
              <a:rPr lang="it-IT" sz="2400" u="sng" spc="-60" dirty="0">
                <a:solidFill>
                  <a:srgbClr val="002060"/>
                </a:solidFill>
                <a:cs typeface="Arial MT"/>
              </a:rPr>
              <a:t>sofferenza</a:t>
            </a:r>
            <a:r>
              <a:rPr lang="it-IT" sz="2400" u="sng" dirty="0">
                <a:solidFill>
                  <a:srgbClr val="002060"/>
                </a:solidFill>
                <a:cs typeface="Arial MT"/>
              </a:rPr>
              <a:t> </a:t>
            </a:r>
            <a:r>
              <a:rPr lang="it-IT" sz="2400" spc="-85" dirty="0">
                <a:solidFill>
                  <a:srgbClr val="2D2A21"/>
                </a:solidFill>
                <a:cs typeface="Arial MT"/>
              </a:rPr>
              <a:t>nel</a:t>
            </a:r>
            <a:r>
              <a:rPr lang="it-IT" sz="2400" spc="-5" dirty="0">
                <a:solidFill>
                  <a:srgbClr val="2D2A21"/>
                </a:solidFill>
                <a:cs typeface="Arial MT"/>
              </a:rPr>
              <a:t> </a:t>
            </a:r>
            <a:r>
              <a:rPr lang="it-IT" sz="2400" spc="-20" dirty="0">
                <a:solidFill>
                  <a:srgbClr val="2D2A21"/>
                </a:solidFill>
                <a:cs typeface="Arial MT"/>
              </a:rPr>
              <a:t>tempo.</a:t>
            </a:r>
          </a:p>
          <a:p>
            <a:pPr marL="514985" lvl="1" indent="-342900">
              <a:spcBef>
                <a:spcPts val="145"/>
              </a:spcBef>
              <a:buClr>
                <a:srgbClr val="9ACA7C"/>
              </a:buClr>
              <a:buFont typeface="Arial" panose="020B0604020202020204" pitchFamily="34" charset="0"/>
              <a:buChar char="•"/>
              <a:tabLst>
                <a:tab pos="256540" algn="l"/>
              </a:tabLst>
            </a:pPr>
            <a:endParaRPr lang="it-IT" sz="2400" spc="-20" dirty="0">
              <a:solidFill>
                <a:srgbClr val="2D2A21"/>
              </a:solidFill>
              <a:cs typeface="Arial MT"/>
            </a:endParaRPr>
          </a:p>
          <a:p>
            <a:pPr marL="514985" lvl="1" indent="-342900">
              <a:spcBef>
                <a:spcPts val="145"/>
              </a:spcBef>
              <a:buClr>
                <a:srgbClr val="9ACA7C"/>
              </a:buClr>
              <a:buFont typeface="Arial" panose="020B0604020202020204" pitchFamily="34" charset="0"/>
              <a:buChar char="•"/>
              <a:tabLst>
                <a:tab pos="256540" algn="l"/>
              </a:tabLst>
            </a:pPr>
            <a:r>
              <a:rPr lang="it-IT" sz="2400" b="1" dirty="0">
                <a:solidFill>
                  <a:srgbClr val="013D61"/>
                </a:solidFill>
                <a:cs typeface="Arial MT"/>
              </a:rPr>
              <a:t>L'obiettivo finale </a:t>
            </a:r>
            <a:r>
              <a:rPr lang="it-IT" sz="2400" dirty="0">
                <a:cs typeface="Arial MT"/>
              </a:rPr>
              <a:t>non è il cambiamento delle convinzioni ma far sì che le </a:t>
            </a:r>
            <a:r>
              <a:rPr lang="it-IT" sz="2400" u="sng" dirty="0">
                <a:solidFill>
                  <a:srgbClr val="002060"/>
                </a:solidFill>
                <a:cs typeface="Arial MT"/>
              </a:rPr>
              <a:t>emozioni ingiustificate o inefficaci </a:t>
            </a:r>
            <a:r>
              <a:rPr lang="it-IT" sz="2400" dirty="0">
                <a:cs typeface="Arial MT"/>
              </a:rPr>
              <a:t>diventino meno intense.</a:t>
            </a:r>
          </a:p>
          <a:p>
            <a:pPr marL="514985" lvl="1" indent="-342900">
              <a:spcBef>
                <a:spcPts val="145"/>
              </a:spcBef>
              <a:buClr>
                <a:srgbClr val="9ACA7C"/>
              </a:buClr>
              <a:buFont typeface="Arial" panose="020B0604020202020204" pitchFamily="34" charset="0"/>
              <a:buChar char="•"/>
              <a:tabLst>
                <a:tab pos="256540" algn="l"/>
              </a:tabLst>
            </a:pPr>
            <a:endParaRPr lang="it-IT" sz="2400" dirty="0">
              <a:cs typeface="Arial MT"/>
            </a:endParaRPr>
          </a:p>
          <a:p>
            <a:pPr marL="514985" lvl="1" indent="-342900">
              <a:lnSpc>
                <a:spcPct val="100000"/>
              </a:lnSpc>
              <a:spcBef>
                <a:spcPts val="145"/>
              </a:spcBef>
              <a:buClr>
                <a:srgbClr val="9ACA7C"/>
              </a:buClr>
              <a:buFont typeface="Arial" panose="020B0604020202020204" pitchFamily="34" charset="0"/>
              <a:buChar char="•"/>
              <a:tabLst>
                <a:tab pos="256540" algn="l"/>
              </a:tabLst>
            </a:pPr>
            <a:endParaRPr lang="it-IT" sz="2400" dirty="0"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38900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A0C46-88D8-0291-6F4C-046F1FF5D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23F8E2-BEC6-8330-BDA2-E9C9AC8E5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7260"/>
            <a:ext cx="10058400" cy="1450757"/>
          </a:xfrm>
        </p:spPr>
        <p:txBody>
          <a:bodyPr/>
          <a:lstStyle/>
          <a:p>
            <a:r>
              <a:rPr lang="it-IT" dirty="0">
                <a:solidFill>
                  <a:srgbClr val="013D61"/>
                </a:solidFill>
              </a:rPr>
              <a:t>Take home </a:t>
            </a:r>
            <a:r>
              <a:rPr lang="it-IT" dirty="0" err="1">
                <a:solidFill>
                  <a:srgbClr val="013D61"/>
                </a:solidFill>
              </a:rPr>
              <a:t>message</a:t>
            </a:r>
            <a:endParaRPr lang="it-IT" dirty="0">
              <a:solidFill>
                <a:srgbClr val="013D61"/>
              </a:solidFill>
            </a:endParaRP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5657BFF5-838A-4DCB-512C-B18B1D4C3C8F}"/>
              </a:ext>
            </a:extLst>
          </p:cNvPr>
          <p:cNvSpPr/>
          <p:nvPr/>
        </p:nvSpPr>
        <p:spPr>
          <a:xfrm>
            <a:off x="434804" y="3253408"/>
            <a:ext cx="1585397" cy="1877239"/>
          </a:xfrm>
          <a:prstGeom prst="round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Valutazione delle skills possedute dal paziente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E5592C82-22B6-FF7B-9819-4BF85F041CC0}"/>
              </a:ext>
            </a:extLst>
          </p:cNvPr>
          <p:cNvGrpSpPr/>
          <p:nvPr/>
        </p:nvGrpSpPr>
        <p:grpSpPr>
          <a:xfrm>
            <a:off x="2159120" y="3988541"/>
            <a:ext cx="450855" cy="558107"/>
            <a:chOff x="3734218" y="3005556"/>
            <a:chExt cx="477091" cy="558107"/>
          </a:xfrm>
        </p:grpSpPr>
        <p:sp>
          <p:nvSpPr>
            <p:cNvPr id="9" name="Freccia a destra 8">
              <a:extLst>
                <a:ext uri="{FF2B5EF4-FFF2-40B4-BE49-F238E27FC236}">
                  <a16:creationId xmlns:a16="http://schemas.microsoft.com/office/drawing/2014/main" id="{5561835A-952A-FF88-6D99-D254A766C72A}"/>
                </a:ext>
              </a:extLst>
            </p:cNvPr>
            <p:cNvSpPr/>
            <p:nvPr/>
          </p:nvSpPr>
          <p:spPr>
            <a:xfrm>
              <a:off x="3734218" y="3005556"/>
              <a:ext cx="477091" cy="55810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ccia a destra 4">
              <a:extLst>
                <a:ext uri="{FF2B5EF4-FFF2-40B4-BE49-F238E27FC236}">
                  <a16:creationId xmlns:a16="http://schemas.microsoft.com/office/drawing/2014/main" id="{0C0B4DFE-C05D-9CA0-DC66-CA832A7B1FC5}"/>
                </a:ext>
              </a:extLst>
            </p:cNvPr>
            <p:cNvSpPr txBox="1"/>
            <p:nvPr/>
          </p:nvSpPr>
          <p:spPr>
            <a:xfrm>
              <a:off x="3734218" y="3117177"/>
              <a:ext cx="333964" cy="3348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2400" kern="1200" dirty="0"/>
            </a:p>
          </p:txBody>
        </p:sp>
      </p:grp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3C49357F-1CD4-82EF-8A34-C6D4E81FA974}"/>
              </a:ext>
            </a:extLst>
          </p:cNvPr>
          <p:cNvSpPr/>
          <p:nvPr/>
        </p:nvSpPr>
        <p:spPr>
          <a:xfrm>
            <a:off x="2691432" y="3262745"/>
            <a:ext cx="1759493" cy="1877239"/>
          </a:xfrm>
          <a:prstGeom prst="round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Skills training personalizzato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A90A13EB-C606-29DD-A781-2DA72329333E}"/>
              </a:ext>
            </a:extLst>
          </p:cNvPr>
          <p:cNvSpPr/>
          <p:nvPr/>
        </p:nvSpPr>
        <p:spPr>
          <a:xfrm>
            <a:off x="7920890" y="2970706"/>
            <a:ext cx="3966967" cy="1280234"/>
          </a:xfrm>
          <a:prstGeom prst="round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Nessuna complicanza</a:t>
            </a:r>
            <a:r>
              <a:rPr lang="it-IT" b="1" dirty="0"/>
              <a:t>:</a:t>
            </a:r>
          </a:p>
          <a:p>
            <a:pPr algn="ctr"/>
            <a:r>
              <a:rPr lang="it-IT" b="1" dirty="0"/>
              <a:t>Continuazione </a:t>
            </a:r>
          </a:p>
          <a:p>
            <a:pPr algn="ctr"/>
            <a:r>
              <a:rPr lang="it-IT" b="1" dirty="0"/>
              <a:t>SKILLS TRAINING </a:t>
            </a:r>
            <a:r>
              <a:rPr lang="it-IT" b="1" u="sng" dirty="0"/>
              <a:t>DBT STANDARD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70503D4E-B218-88E0-188E-79A2497ADBC4}"/>
              </a:ext>
            </a:extLst>
          </p:cNvPr>
          <p:cNvSpPr/>
          <p:nvPr/>
        </p:nvSpPr>
        <p:spPr>
          <a:xfrm>
            <a:off x="7920889" y="4635244"/>
            <a:ext cx="3966967" cy="1067646"/>
          </a:xfrm>
          <a:prstGeom prst="round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Con complicanza:</a:t>
            </a:r>
          </a:p>
          <a:p>
            <a:pPr algn="ctr"/>
            <a:r>
              <a:rPr lang="it-IT" b="1" dirty="0"/>
              <a:t>Valutazione Inserimento </a:t>
            </a:r>
            <a:r>
              <a:rPr lang="it-IT" b="1" u="sng" dirty="0"/>
              <a:t>DBT-PE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BC7318A9-9C33-1CC8-9198-DCF7FD458934}"/>
              </a:ext>
            </a:extLst>
          </p:cNvPr>
          <p:cNvSpPr txBox="1"/>
          <p:nvPr/>
        </p:nvSpPr>
        <p:spPr>
          <a:xfrm>
            <a:off x="627239" y="2111286"/>
            <a:ext cx="34716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500" b="1" dirty="0">
                <a:solidFill>
                  <a:srgbClr val="013D61"/>
                </a:solidFill>
              </a:rPr>
              <a:t>PRE-OPERATORIO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F2B8C28-D35E-8E1A-154E-C2F98E87A773}"/>
              </a:ext>
            </a:extLst>
          </p:cNvPr>
          <p:cNvSpPr txBox="1"/>
          <p:nvPr/>
        </p:nvSpPr>
        <p:spPr>
          <a:xfrm>
            <a:off x="4816880" y="1940613"/>
            <a:ext cx="23920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13D61"/>
                </a:solidFill>
              </a:rPr>
              <a:t>FASE</a:t>
            </a:r>
          </a:p>
          <a:p>
            <a:pPr algn="ctr"/>
            <a:r>
              <a:rPr lang="it-IT" sz="3200" b="1" dirty="0">
                <a:solidFill>
                  <a:srgbClr val="013D61"/>
                </a:solidFill>
              </a:rPr>
              <a:t>OPERATORIA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38D6084-E953-0DC5-5277-AE3703CAA4E5}"/>
              </a:ext>
            </a:extLst>
          </p:cNvPr>
          <p:cNvSpPr txBox="1"/>
          <p:nvPr/>
        </p:nvSpPr>
        <p:spPr>
          <a:xfrm>
            <a:off x="8032107" y="2111286"/>
            <a:ext cx="3743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500" b="1" dirty="0">
                <a:solidFill>
                  <a:srgbClr val="013D61"/>
                </a:solidFill>
              </a:rPr>
              <a:t>POST-OPERATORIO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280568AB-CDCB-1CD7-2346-9EFD42BA81E7}"/>
              </a:ext>
            </a:extLst>
          </p:cNvPr>
          <p:cNvGrpSpPr/>
          <p:nvPr/>
        </p:nvGrpSpPr>
        <p:grpSpPr>
          <a:xfrm>
            <a:off x="4574690" y="3988542"/>
            <a:ext cx="450855" cy="558107"/>
            <a:chOff x="3734218" y="3005556"/>
            <a:chExt cx="477091" cy="558107"/>
          </a:xfrm>
        </p:grpSpPr>
        <p:sp>
          <p:nvSpPr>
            <p:cNvPr id="5" name="Freccia a destra 4">
              <a:extLst>
                <a:ext uri="{FF2B5EF4-FFF2-40B4-BE49-F238E27FC236}">
                  <a16:creationId xmlns:a16="http://schemas.microsoft.com/office/drawing/2014/main" id="{8038B8C7-B376-ACFF-0101-7788B86C4E54}"/>
                </a:ext>
              </a:extLst>
            </p:cNvPr>
            <p:cNvSpPr/>
            <p:nvPr/>
          </p:nvSpPr>
          <p:spPr>
            <a:xfrm>
              <a:off x="3734218" y="3005556"/>
              <a:ext cx="477091" cy="55810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Freccia a destra 4">
              <a:extLst>
                <a:ext uri="{FF2B5EF4-FFF2-40B4-BE49-F238E27FC236}">
                  <a16:creationId xmlns:a16="http://schemas.microsoft.com/office/drawing/2014/main" id="{ECD25F12-E7E5-BF26-A192-0C7F76086F48}"/>
                </a:ext>
              </a:extLst>
            </p:cNvPr>
            <p:cNvSpPr txBox="1"/>
            <p:nvPr/>
          </p:nvSpPr>
          <p:spPr>
            <a:xfrm>
              <a:off x="3734218" y="3117177"/>
              <a:ext cx="333964" cy="3348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2400" kern="1200" dirty="0"/>
            </a:p>
          </p:txBody>
        </p:sp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6A650EA5-B404-72F1-F3A4-473EF8BE5A04}"/>
              </a:ext>
            </a:extLst>
          </p:cNvPr>
          <p:cNvGrpSpPr/>
          <p:nvPr/>
        </p:nvGrpSpPr>
        <p:grpSpPr>
          <a:xfrm rot="19612169">
            <a:off x="7365527" y="3551669"/>
            <a:ext cx="450855" cy="558107"/>
            <a:chOff x="3734218" y="3005556"/>
            <a:chExt cx="477091" cy="558107"/>
          </a:xfrm>
        </p:grpSpPr>
        <p:sp>
          <p:nvSpPr>
            <p:cNvPr id="15" name="Freccia a destra 14">
              <a:extLst>
                <a:ext uri="{FF2B5EF4-FFF2-40B4-BE49-F238E27FC236}">
                  <a16:creationId xmlns:a16="http://schemas.microsoft.com/office/drawing/2014/main" id="{2886914E-C66C-511B-8B2A-4F1331ACACC0}"/>
                </a:ext>
              </a:extLst>
            </p:cNvPr>
            <p:cNvSpPr/>
            <p:nvPr/>
          </p:nvSpPr>
          <p:spPr>
            <a:xfrm>
              <a:off x="3734218" y="3005556"/>
              <a:ext cx="477091" cy="55810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ccia a destra 4">
              <a:extLst>
                <a:ext uri="{FF2B5EF4-FFF2-40B4-BE49-F238E27FC236}">
                  <a16:creationId xmlns:a16="http://schemas.microsoft.com/office/drawing/2014/main" id="{38502ABA-FFC0-0A4E-5F09-198F752CF756}"/>
                </a:ext>
              </a:extLst>
            </p:cNvPr>
            <p:cNvSpPr txBox="1"/>
            <p:nvPr/>
          </p:nvSpPr>
          <p:spPr>
            <a:xfrm>
              <a:off x="3734218" y="3117177"/>
              <a:ext cx="333964" cy="3348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2400" kern="1200" dirty="0"/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4FE00C35-1CB4-5C3B-C0EA-4EE4FC65A093}"/>
              </a:ext>
            </a:extLst>
          </p:cNvPr>
          <p:cNvGrpSpPr/>
          <p:nvPr/>
        </p:nvGrpSpPr>
        <p:grpSpPr>
          <a:xfrm rot="1735912">
            <a:off x="7365527" y="4799241"/>
            <a:ext cx="450855" cy="558107"/>
            <a:chOff x="3734218" y="3005556"/>
            <a:chExt cx="477091" cy="558107"/>
          </a:xfrm>
        </p:grpSpPr>
        <p:sp>
          <p:nvSpPr>
            <p:cNvPr id="26" name="Freccia a destra 25">
              <a:extLst>
                <a:ext uri="{FF2B5EF4-FFF2-40B4-BE49-F238E27FC236}">
                  <a16:creationId xmlns:a16="http://schemas.microsoft.com/office/drawing/2014/main" id="{3DC75C05-DFDE-5B9C-3588-358AAEA665B5}"/>
                </a:ext>
              </a:extLst>
            </p:cNvPr>
            <p:cNvSpPr/>
            <p:nvPr/>
          </p:nvSpPr>
          <p:spPr>
            <a:xfrm>
              <a:off x="3734218" y="3005556"/>
              <a:ext cx="477091" cy="55810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Freccia a destra 4">
              <a:extLst>
                <a:ext uri="{FF2B5EF4-FFF2-40B4-BE49-F238E27FC236}">
                  <a16:creationId xmlns:a16="http://schemas.microsoft.com/office/drawing/2014/main" id="{CF501F11-D7A8-53B1-A68D-EC24F228FB75}"/>
                </a:ext>
              </a:extLst>
            </p:cNvPr>
            <p:cNvSpPr txBox="1"/>
            <p:nvPr/>
          </p:nvSpPr>
          <p:spPr>
            <a:xfrm>
              <a:off x="3734218" y="3117177"/>
              <a:ext cx="333964" cy="3348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2400" kern="1200" dirty="0"/>
            </a:p>
          </p:txBody>
        </p: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FED0D95B-00EB-AD10-4F91-D347AE9F75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621" y="3476045"/>
            <a:ext cx="1381765" cy="138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0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8" grpId="0" animBg="1"/>
      <p:bldP spid="19" grpId="0" animBg="1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E31AB-0319-59D5-DAE6-AB2AEAC33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olo 6">
            <a:extLst>
              <a:ext uri="{FF2B5EF4-FFF2-40B4-BE49-F238E27FC236}">
                <a16:creationId xmlns:a16="http://schemas.microsoft.com/office/drawing/2014/main" id="{E841C823-25B3-D60F-E378-5F990E0F94E8}"/>
              </a:ext>
            </a:extLst>
          </p:cNvPr>
          <p:cNvSpPr txBox="1">
            <a:spLocks/>
          </p:cNvSpPr>
          <p:nvPr/>
        </p:nvSpPr>
        <p:spPr>
          <a:xfrm>
            <a:off x="1097280" y="356938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dirty="0">
                <a:solidFill>
                  <a:srgbClr val="013D61"/>
                </a:solidFill>
              </a:rPr>
              <a:t>Grazie</a:t>
            </a:r>
          </a:p>
        </p:txBody>
      </p:sp>
      <p:pic>
        <p:nvPicPr>
          <p:cNvPr id="2" name="Immagine 1" descr="Immagine che contiene vestiti, persona, muro, sorriso&#10;&#10;Il contenuto generato dall'IA potrebbe non essere corretto.">
            <a:extLst>
              <a:ext uri="{FF2B5EF4-FFF2-40B4-BE49-F238E27FC236}">
                <a16:creationId xmlns:a16="http://schemas.microsoft.com/office/drawing/2014/main" id="{7BBD32CB-313A-A6F7-6DDE-698D2F044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" b="44625"/>
          <a:stretch>
            <a:fillRect/>
          </a:stretch>
        </p:blipFill>
        <p:spPr>
          <a:xfrm>
            <a:off x="1267043" y="1287719"/>
            <a:ext cx="9657913" cy="3611147"/>
          </a:xfrm>
          <a:prstGeom prst="rect">
            <a:avLst/>
          </a:prstGeom>
          <a:noFill/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2A3CACA-9DD1-E6A3-0A10-E14B20C190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971" y="5401372"/>
            <a:ext cx="2651927" cy="45430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1903883-C61F-F95F-A6E4-3376937F8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104" y="5252603"/>
            <a:ext cx="2238170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5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D5961-C6AB-B283-02F9-FB55954C2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CCBDE43F-56ED-DF49-C9EC-342BF2E08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957754" cy="1450757"/>
          </a:xfrm>
        </p:spPr>
        <p:txBody>
          <a:bodyPr>
            <a:normAutofit/>
          </a:bodyPr>
          <a:lstStyle/>
          <a:p>
            <a:r>
              <a:rPr lang="it-IT" sz="4200" dirty="0" err="1">
                <a:solidFill>
                  <a:srgbClr val="013D61"/>
                </a:solidFill>
              </a:rPr>
              <a:t>Bbliografia</a:t>
            </a:r>
            <a:endParaRPr lang="it-IT" sz="3800" dirty="0">
              <a:solidFill>
                <a:srgbClr val="013D61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4123898-C09A-F447-2F30-29B1230408D5}"/>
              </a:ext>
            </a:extLst>
          </p:cNvPr>
          <p:cNvSpPr txBox="1"/>
          <p:nvPr/>
        </p:nvSpPr>
        <p:spPr>
          <a:xfrm>
            <a:off x="492369" y="2190541"/>
            <a:ext cx="11389806" cy="1328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it-IT" dirty="0"/>
          </a:p>
          <a:p>
            <a:br>
              <a:rPr lang="it-IT" dirty="0"/>
            </a:br>
            <a:endParaRPr lang="it-IT" dirty="0"/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F2980662-481A-2292-3221-75E714F3E247}"/>
              </a:ext>
            </a:extLst>
          </p:cNvPr>
          <p:cNvSpPr txBox="1"/>
          <p:nvPr/>
        </p:nvSpPr>
        <p:spPr>
          <a:xfrm>
            <a:off x="643893" y="1992003"/>
            <a:ext cx="10593376" cy="4111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2085" lvl="1">
              <a:spcBef>
                <a:spcPts val="145"/>
              </a:spcBef>
              <a:buClr>
                <a:srgbClr val="9ACA7C"/>
              </a:buClr>
              <a:tabLst>
                <a:tab pos="256540" algn="l"/>
              </a:tabLst>
            </a:pPr>
            <a:r>
              <a:rPr lang="it-IT" sz="1400" dirty="0">
                <a:cs typeface="Arial MT"/>
              </a:rPr>
              <a:t>-	Archer, S., Pinto, A., </a:t>
            </a:r>
            <a:r>
              <a:rPr lang="it-IT" sz="1400" dirty="0" err="1">
                <a:cs typeface="Arial MT"/>
              </a:rPr>
              <a:t>Vuik</a:t>
            </a:r>
            <a:r>
              <a:rPr lang="it-IT" sz="1400" dirty="0">
                <a:cs typeface="Arial MT"/>
              </a:rPr>
              <a:t>, S., </a:t>
            </a:r>
            <a:r>
              <a:rPr lang="it-IT" sz="1400" dirty="0" err="1">
                <a:cs typeface="Arial MT"/>
              </a:rPr>
              <a:t>Bicknell</a:t>
            </a:r>
            <a:r>
              <a:rPr lang="it-IT" sz="1400" dirty="0">
                <a:cs typeface="Arial MT"/>
              </a:rPr>
              <a:t>, C., </a:t>
            </a:r>
            <a:r>
              <a:rPr lang="it-IT" sz="1400" dirty="0" err="1">
                <a:cs typeface="Arial MT"/>
              </a:rPr>
              <a:t>Faiz</a:t>
            </a:r>
            <a:r>
              <a:rPr lang="it-IT" sz="1400" dirty="0">
                <a:cs typeface="Arial MT"/>
              </a:rPr>
              <a:t>, O., Byrne, B., ... &amp; </a:t>
            </a:r>
            <a:r>
              <a:rPr lang="it-IT" sz="1400" dirty="0" err="1">
                <a:cs typeface="Arial MT"/>
              </a:rPr>
              <a:t>Darzi</a:t>
            </a:r>
            <a:r>
              <a:rPr lang="it-IT" sz="1400" dirty="0">
                <a:cs typeface="Arial MT"/>
              </a:rPr>
              <a:t>, A. (2019). Surgery, </a:t>
            </a:r>
            <a:r>
              <a:rPr lang="it-IT" sz="1400" dirty="0" err="1">
                <a:cs typeface="Arial MT"/>
              </a:rPr>
              <a:t>complications</a:t>
            </a:r>
            <a:r>
              <a:rPr lang="it-IT" sz="1400" dirty="0">
                <a:cs typeface="Arial MT"/>
              </a:rPr>
              <a:t>, and </a:t>
            </a:r>
            <a:r>
              <a:rPr lang="it-IT" sz="1400" dirty="0" err="1">
                <a:cs typeface="Arial MT"/>
              </a:rPr>
              <a:t>quality</a:t>
            </a:r>
            <a:r>
              <a:rPr lang="it-IT" sz="1400" dirty="0">
                <a:cs typeface="Arial MT"/>
              </a:rPr>
              <a:t> of life: a </a:t>
            </a:r>
            <a:r>
              <a:rPr lang="it-IT" sz="1400" dirty="0" err="1">
                <a:cs typeface="Arial MT"/>
              </a:rPr>
              <a:t>longitudinal</a:t>
            </a:r>
            <a:r>
              <a:rPr lang="it-IT" sz="1400" dirty="0">
                <a:cs typeface="Arial MT"/>
              </a:rPr>
              <a:t> </a:t>
            </a:r>
            <a:r>
              <a:rPr lang="it-IT" sz="1400" dirty="0" err="1">
                <a:cs typeface="Arial MT"/>
              </a:rPr>
              <a:t>cohort</a:t>
            </a:r>
            <a:r>
              <a:rPr lang="it-IT" sz="1400" dirty="0">
                <a:cs typeface="Arial MT"/>
              </a:rPr>
              <a:t> study </a:t>
            </a:r>
            <a:r>
              <a:rPr lang="it-IT" sz="1400" dirty="0" err="1">
                <a:cs typeface="Arial MT"/>
              </a:rPr>
              <a:t>exploring</a:t>
            </a:r>
            <a:r>
              <a:rPr lang="it-IT" sz="1400" dirty="0">
                <a:cs typeface="Arial MT"/>
              </a:rPr>
              <a:t> the </a:t>
            </a:r>
            <a:r>
              <a:rPr lang="it-IT" sz="1400" dirty="0" err="1">
                <a:cs typeface="Arial MT"/>
              </a:rPr>
              <a:t>role</a:t>
            </a:r>
            <a:r>
              <a:rPr lang="it-IT" sz="1400" dirty="0">
                <a:cs typeface="Arial MT"/>
              </a:rPr>
              <a:t> of </a:t>
            </a:r>
            <a:r>
              <a:rPr lang="it-IT" sz="1400" dirty="0" err="1">
                <a:cs typeface="Arial MT"/>
              </a:rPr>
              <a:t>psychosocial</a:t>
            </a:r>
            <a:r>
              <a:rPr lang="it-IT" sz="1400" dirty="0">
                <a:cs typeface="Arial MT"/>
              </a:rPr>
              <a:t> </a:t>
            </a:r>
            <a:r>
              <a:rPr lang="it-IT" sz="1400" dirty="0" err="1">
                <a:cs typeface="Arial MT"/>
              </a:rPr>
              <a:t>factors</a:t>
            </a:r>
            <a:r>
              <a:rPr lang="it-IT" sz="1400" dirty="0">
                <a:cs typeface="Arial MT"/>
              </a:rPr>
              <a:t>. </a:t>
            </a:r>
            <a:r>
              <a:rPr lang="it-IT" sz="1400" dirty="0" err="1">
                <a:cs typeface="Arial MT"/>
              </a:rPr>
              <a:t>Annals</a:t>
            </a:r>
            <a:r>
              <a:rPr lang="it-IT" sz="1400" dirty="0">
                <a:cs typeface="Arial MT"/>
              </a:rPr>
              <a:t> of surgery, 270(1), 95-101.Vincent CA, Pincus T, </a:t>
            </a:r>
            <a:r>
              <a:rPr lang="it-IT" sz="1400" dirty="0" err="1">
                <a:cs typeface="Arial MT"/>
              </a:rPr>
              <a:t>Scurr</a:t>
            </a:r>
            <a:r>
              <a:rPr lang="it-IT" sz="1400" dirty="0">
                <a:cs typeface="Arial MT"/>
              </a:rPr>
              <a:t> JH. </a:t>
            </a:r>
            <a:r>
              <a:rPr lang="it-IT" sz="1400" dirty="0" err="1">
                <a:cs typeface="Arial MT"/>
              </a:rPr>
              <a:t>Patient’s</a:t>
            </a:r>
            <a:r>
              <a:rPr lang="it-IT" sz="1400" dirty="0">
                <a:cs typeface="Arial MT"/>
              </a:rPr>
              <a:t> </a:t>
            </a:r>
            <a:r>
              <a:rPr lang="it-IT" sz="1400" dirty="0" err="1">
                <a:cs typeface="Arial MT"/>
              </a:rPr>
              <a:t>experience</a:t>
            </a:r>
            <a:r>
              <a:rPr lang="it-IT" sz="1400" dirty="0">
                <a:cs typeface="Arial MT"/>
              </a:rPr>
              <a:t> of </a:t>
            </a:r>
            <a:r>
              <a:rPr lang="it-IT" sz="1400" dirty="0" err="1">
                <a:cs typeface="Arial MT"/>
              </a:rPr>
              <a:t>surgical</a:t>
            </a:r>
            <a:r>
              <a:rPr lang="it-IT" sz="1400" dirty="0">
                <a:cs typeface="Arial MT"/>
              </a:rPr>
              <a:t> </a:t>
            </a:r>
            <a:r>
              <a:rPr lang="it-IT" sz="1400" dirty="0" err="1">
                <a:cs typeface="Arial MT"/>
              </a:rPr>
              <a:t>accidents</a:t>
            </a:r>
            <a:r>
              <a:rPr lang="it-IT" sz="1400" dirty="0">
                <a:cs typeface="Arial MT"/>
              </a:rPr>
              <a:t>. Qual Health Care. 1993;2:77–82. 3.</a:t>
            </a:r>
          </a:p>
          <a:p>
            <a:pPr marL="172085" lvl="1">
              <a:lnSpc>
                <a:spcPct val="100000"/>
              </a:lnSpc>
              <a:spcBef>
                <a:spcPts val="145"/>
              </a:spcBef>
              <a:buClr>
                <a:srgbClr val="9ACA7C"/>
              </a:buClr>
              <a:tabLst>
                <a:tab pos="256540" algn="l"/>
              </a:tabLst>
            </a:pPr>
            <a:r>
              <a:rPr lang="it-IT" sz="1400" dirty="0">
                <a:cs typeface="Arial MT"/>
              </a:rPr>
              <a:t>- </a:t>
            </a:r>
            <a:r>
              <a:rPr lang="it-IT" sz="1400" dirty="0" err="1">
                <a:cs typeface="Arial MT"/>
              </a:rPr>
              <a:t>Brewin</a:t>
            </a:r>
            <a:r>
              <a:rPr lang="it-IT" sz="1400" dirty="0">
                <a:cs typeface="Arial MT"/>
              </a:rPr>
              <a:t> CR, Holmes EA. </a:t>
            </a:r>
            <a:r>
              <a:rPr lang="it-IT" sz="1400" dirty="0" err="1">
                <a:cs typeface="Arial MT"/>
              </a:rPr>
              <a:t>Psychological</a:t>
            </a:r>
            <a:r>
              <a:rPr lang="it-IT" sz="1400" dirty="0">
                <a:cs typeface="Arial MT"/>
              </a:rPr>
              <a:t> theories of </a:t>
            </a:r>
            <a:r>
              <a:rPr lang="it-IT" sz="1400" dirty="0" err="1">
                <a:cs typeface="Arial MT"/>
              </a:rPr>
              <a:t>posttraumatic</a:t>
            </a:r>
            <a:r>
              <a:rPr lang="it-IT" sz="1400" dirty="0">
                <a:cs typeface="Arial MT"/>
              </a:rPr>
              <a:t> stress disorder. </a:t>
            </a:r>
            <a:r>
              <a:rPr lang="it-IT" sz="1400" dirty="0" err="1">
                <a:cs typeface="Arial MT"/>
              </a:rPr>
              <a:t>Clin</a:t>
            </a:r>
            <a:r>
              <a:rPr lang="it-IT" sz="1400" dirty="0">
                <a:cs typeface="Arial MT"/>
              </a:rPr>
              <a:t> </a:t>
            </a:r>
            <a:r>
              <a:rPr lang="it-IT" sz="1400" dirty="0" err="1">
                <a:cs typeface="Arial MT"/>
              </a:rPr>
              <a:t>Psychol</a:t>
            </a:r>
            <a:r>
              <a:rPr lang="it-IT" sz="1400" dirty="0">
                <a:cs typeface="Arial MT"/>
              </a:rPr>
              <a:t> Rev.</a:t>
            </a:r>
          </a:p>
          <a:p>
            <a:pPr marL="172085" lvl="1">
              <a:lnSpc>
                <a:spcPct val="100000"/>
              </a:lnSpc>
              <a:spcBef>
                <a:spcPts val="145"/>
              </a:spcBef>
              <a:buClr>
                <a:srgbClr val="9ACA7C"/>
              </a:buClr>
              <a:tabLst>
                <a:tab pos="256540" algn="l"/>
              </a:tabLst>
            </a:pPr>
            <a:r>
              <a:rPr lang="it-IT" sz="1400" dirty="0">
                <a:cs typeface="Arial MT"/>
              </a:rPr>
              <a:t>2003;23:339–376.</a:t>
            </a:r>
          </a:p>
          <a:p>
            <a:pPr marL="172085" lvl="1">
              <a:lnSpc>
                <a:spcPct val="100000"/>
              </a:lnSpc>
              <a:spcBef>
                <a:spcPts val="145"/>
              </a:spcBef>
              <a:buClr>
                <a:srgbClr val="9ACA7C"/>
              </a:buClr>
              <a:tabLst>
                <a:tab pos="256540" algn="l"/>
              </a:tabLst>
            </a:pPr>
            <a:r>
              <a:rPr lang="it-IT" sz="1400" dirty="0">
                <a:cs typeface="Arial MT"/>
              </a:rPr>
              <a:t>-	Chang S, Stoll CR, Song J, Varela JE, </a:t>
            </a:r>
            <a:r>
              <a:rPr lang="it-IT" sz="1400" dirty="0" err="1">
                <a:cs typeface="Arial MT"/>
              </a:rPr>
              <a:t>Eagon</a:t>
            </a:r>
            <a:r>
              <a:rPr lang="it-IT" sz="1400" dirty="0">
                <a:cs typeface="Arial MT"/>
              </a:rPr>
              <a:t> CJ, Colditz GA: The </a:t>
            </a:r>
            <a:r>
              <a:rPr lang="it-IT" sz="1400" dirty="0" err="1">
                <a:cs typeface="Arial MT"/>
              </a:rPr>
              <a:t>effectiveness</a:t>
            </a:r>
            <a:r>
              <a:rPr lang="it-IT" sz="1400" dirty="0">
                <a:cs typeface="Arial MT"/>
              </a:rPr>
              <a:t> and risks of </a:t>
            </a:r>
            <a:r>
              <a:rPr lang="it-IT" sz="1400" dirty="0" err="1">
                <a:cs typeface="Arial MT"/>
              </a:rPr>
              <a:t>bariatric</a:t>
            </a:r>
            <a:r>
              <a:rPr lang="it-IT" sz="1400" dirty="0">
                <a:cs typeface="Arial MT"/>
              </a:rPr>
              <a:t> surgery: an </a:t>
            </a:r>
            <a:r>
              <a:rPr lang="it-IT" sz="1400" dirty="0" err="1">
                <a:cs typeface="Arial MT"/>
              </a:rPr>
              <a:t>updated</a:t>
            </a:r>
            <a:r>
              <a:rPr lang="it-IT" sz="1400" dirty="0">
                <a:cs typeface="Arial MT"/>
              </a:rPr>
              <a:t> </a:t>
            </a:r>
            <a:r>
              <a:rPr lang="it-IT" sz="1400" dirty="0" err="1">
                <a:cs typeface="Arial MT"/>
              </a:rPr>
              <a:t>systematic</a:t>
            </a:r>
            <a:r>
              <a:rPr lang="it-IT" sz="1400" dirty="0">
                <a:cs typeface="Arial MT"/>
              </a:rPr>
              <a:t> review and meta-</a:t>
            </a:r>
            <a:r>
              <a:rPr lang="it-IT" sz="1400" dirty="0" err="1">
                <a:cs typeface="Arial MT"/>
              </a:rPr>
              <a:t>analysis</a:t>
            </a:r>
            <a:r>
              <a:rPr lang="it-IT" sz="1400" dirty="0">
                <a:cs typeface="Arial MT"/>
              </a:rPr>
              <a:t>, 2003–2012. JAMA </a:t>
            </a:r>
            <a:r>
              <a:rPr lang="it-IT" sz="1400" dirty="0" err="1">
                <a:cs typeface="Arial MT"/>
              </a:rPr>
              <a:t>Surg</a:t>
            </a:r>
            <a:r>
              <a:rPr lang="it-IT" sz="1400" dirty="0">
                <a:cs typeface="Arial MT"/>
              </a:rPr>
              <a:t> 2014;</a:t>
            </a:r>
          </a:p>
          <a:p>
            <a:pPr marL="172085" lvl="1">
              <a:lnSpc>
                <a:spcPct val="100000"/>
              </a:lnSpc>
              <a:spcBef>
                <a:spcPts val="145"/>
              </a:spcBef>
              <a:buClr>
                <a:srgbClr val="9ACA7C"/>
              </a:buClr>
              <a:tabLst>
                <a:tab pos="256540" algn="l"/>
              </a:tabLst>
            </a:pPr>
            <a:r>
              <a:rPr lang="it-IT" sz="1400" dirty="0">
                <a:cs typeface="Arial MT"/>
              </a:rPr>
              <a:t>149(3):275–287</a:t>
            </a:r>
          </a:p>
          <a:p>
            <a:pPr marL="172085" lvl="1">
              <a:lnSpc>
                <a:spcPct val="100000"/>
              </a:lnSpc>
              <a:spcBef>
                <a:spcPts val="145"/>
              </a:spcBef>
              <a:buClr>
                <a:srgbClr val="9ACA7C"/>
              </a:buClr>
              <a:tabLst>
                <a:tab pos="256540" algn="l"/>
              </a:tabLst>
            </a:pPr>
            <a:r>
              <a:rPr lang="it-IT" sz="1400" dirty="0">
                <a:cs typeface="Arial MT"/>
              </a:rPr>
              <a:t>- </a:t>
            </a:r>
            <a:r>
              <a:rPr lang="it-IT" sz="1400" dirty="0" err="1">
                <a:cs typeface="Arial MT"/>
              </a:rPr>
              <a:t>Csendes</a:t>
            </a:r>
            <a:r>
              <a:rPr lang="it-IT" sz="1400" dirty="0">
                <a:cs typeface="Arial MT"/>
              </a:rPr>
              <a:t> A, Burgos AM, </a:t>
            </a:r>
            <a:r>
              <a:rPr lang="it-IT" sz="1400" dirty="0" err="1">
                <a:cs typeface="Arial MT"/>
              </a:rPr>
              <a:t>Altuve</a:t>
            </a:r>
            <a:r>
              <a:rPr lang="it-IT" sz="1400" dirty="0">
                <a:cs typeface="Arial MT"/>
              </a:rPr>
              <a:t> J, </a:t>
            </a:r>
            <a:r>
              <a:rPr lang="it-IT" sz="1400" dirty="0" err="1">
                <a:cs typeface="Arial MT"/>
              </a:rPr>
              <a:t>Bonacic</a:t>
            </a:r>
            <a:r>
              <a:rPr lang="it-IT" sz="1400" dirty="0">
                <a:cs typeface="Arial MT"/>
              </a:rPr>
              <a:t> S: </a:t>
            </a:r>
            <a:r>
              <a:rPr lang="it-IT" sz="1400" dirty="0" err="1">
                <a:cs typeface="Arial MT"/>
              </a:rPr>
              <a:t>Incidence</a:t>
            </a:r>
            <a:r>
              <a:rPr lang="it-IT" sz="1400" dirty="0">
                <a:cs typeface="Arial MT"/>
              </a:rPr>
              <a:t> of </a:t>
            </a:r>
            <a:r>
              <a:rPr lang="it-IT" sz="1400" dirty="0" err="1">
                <a:cs typeface="Arial MT"/>
              </a:rPr>
              <a:t>marginal</a:t>
            </a:r>
            <a:r>
              <a:rPr lang="it-IT" sz="1400" dirty="0">
                <a:cs typeface="Arial MT"/>
              </a:rPr>
              <a:t> </a:t>
            </a:r>
            <a:r>
              <a:rPr lang="it-IT" sz="1400" dirty="0" err="1">
                <a:cs typeface="Arial MT"/>
              </a:rPr>
              <a:t>ulcer</a:t>
            </a:r>
            <a:r>
              <a:rPr lang="it-IT" sz="1400" dirty="0">
                <a:cs typeface="Arial MT"/>
              </a:rPr>
              <a:t> 1 </a:t>
            </a:r>
            <a:r>
              <a:rPr lang="it-IT" sz="1400" dirty="0" err="1">
                <a:cs typeface="Arial MT"/>
              </a:rPr>
              <a:t>month</a:t>
            </a:r>
            <a:r>
              <a:rPr lang="it-IT" sz="1400" dirty="0">
                <a:cs typeface="Arial MT"/>
              </a:rPr>
              <a:t> and 1 to 2 </a:t>
            </a:r>
            <a:r>
              <a:rPr lang="it-IT" sz="1400" dirty="0" err="1">
                <a:cs typeface="Arial MT"/>
              </a:rPr>
              <a:t>years</a:t>
            </a:r>
            <a:r>
              <a:rPr lang="it-IT" sz="1400" dirty="0">
                <a:cs typeface="Arial MT"/>
              </a:rPr>
              <a:t> after </a:t>
            </a:r>
            <a:r>
              <a:rPr lang="it-IT" sz="1400" dirty="0" err="1">
                <a:cs typeface="Arial MT"/>
              </a:rPr>
              <a:t>gastric</a:t>
            </a:r>
            <a:r>
              <a:rPr lang="it-IT" sz="1400" dirty="0">
                <a:cs typeface="Arial MT"/>
              </a:rPr>
              <a:t> bypass: a </a:t>
            </a:r>
            <a:r>
              <a:rPr lang="it-IT" sz="1400" dirty="0" err="1">
                <a:cs typeface="Arial MT"/>
              </a:rPr>
              <a:t>prospective</a:t>
            </a:r>
            <a:r>
              <a:rPr lang="it-IT" sz="1400" dirty="0">
                <a:cs typeface="Arial MT"/>
              </a:rPr>
              <a:t> consecutive </a:t>
            </a:r>
            <a:r>
              <a:rPr lang="it-IT" sz="1400" dirty="0" err="1">
                <a:cs typeface="Arial MT"/>
              </a:rPr>
              <a:t>endoscopic</a:t>
            </a:r>
            <a:r>
              <a:rPr lang="it-IT" sz="1400" dirty="0">
                <a:cs typeface="Arial MT"/>
              </a:rPr>
              <a:t> </a:t>
            </a:r>
            <a:r>
              <a:rPr lang="it-IT" sz="1400" dirty="0" err="1">
                <a:cs typeface="Arial MT"/>
              </a:rPr>
              <a:t>evaluation</a:t>
            </a:r>
            <a:r>
              <a:rPr lang="it-IT" sz="1400" dirty="0">
                <a:cs typeface="Arial MT"/>
              </a:rPr>
              <a:t> of 442 </a:t>
            </a:r>
            <a:r>
              <a:rPr lang="it-IT" sz="1400" dirty="0" err="1">
                <a:cs typeface="Arial MT"/>
              </a:rPr>
              <a:t>patients</a:t>
            </a:r>
            <a:r>
              <a:rPr lang="it-IT" sz="1400" dirty="0">
                <a:cs typeface="Arial MT"/>
              </a:rPr>
              <a:t> with </a:t>
            </a:r>
            <a:r>
              <a:rPr lang="it-IT" sz="1400" dirty="0" err="1">
                <a:cs typeface="Arial MT"/>
              </a:rPr>
              <a:t>morbid</a:t>
            </a:r>
            <a:r>
              <a:rPr lang="it-IT" sz="1400" dirty="0">
                <a:cs typeface="Arial MT"/>
              </a:rPr>
              <a:t> </a:t>
            </a:r>
            <a:r>
              <a:rPr lang="it-IT" sz="1400" dirty="0" err="1">
                <a:cs typeface="Arial MT"/>
              </a:rPr>
              <a:t>obesity</a:t>
            </a:r>
            <a:r>
              <a:rPr lang="it-IT" sz="1400" dirty="0">
                <a:cs typeface="Arial MT"/>
              </a:rPr>
              <a:t>. </a:t>
            </a:r>
            <a:r>
              <a:rPr lang="it-IT" sz="1400" dirty="0" err="1">
                <a:cs typeface="Arial MT"/>
              </a:rPr>
              <a:t>Obes</a:t>
            </a:r>
            <a:r>
              <a:rPr lang="it-IT" sz="1400" dirty="0">
                <a:cs typeface="Arial MT"/>
              </a:rPr>
              <a:t> </a:t>
            </a:r>
            <a:r>
              <a:rPr lang="it-IT" sz="1400" dirty="0" err="1">
                <a:cs typeface="Arial MT"/>
              </a:rPr>
              <a:t>Surg</a:t>
            </a:r>
            <a:r>
              <a:rPr lang="it-IT" sz="1400" dirty="0">
                <a:cs typeface="Arial MT"/>
              </a:rPr>
              <a:t> 2009; 19(2): 135–138 25.</a:t>
            </a:r>
          </a:p>
          <a:p>
            <a:pPr marL="172085" lvl="1">
              <a:lnSpc>
                <a:spcPct val="100000"/>
              </a:lnSpc>
              <a:spcBef>
                <a:spcPts val="145"/>
              </a:spcBef>
              <a:buClr>
                <a:srgbClr val="9ACA7C"/>
              </a:buClr>
              <a:tabLst>
                <a:tab pos="256540" algn="l"/>
              </a:tabLst>
            </a:pPr>
            <a:r>
              <a:rPr lang="it-IT" sz="1400" dirty="0"/>
              <a:t>- El-</a:t>
            </a:r>
            <a:r>
              <a:rPr lang="it-IT" sz="1400" dirty="0" err="1"/>
              <a:t>Gabalawy</a:t>
            </a:r>
            <a:r>
              <a:rPr lang="it-IT" sz="1400" dirty="0"/>
              <a:t>, R., Sommer, J. L., </a:t>
            </a:r>
            <a:r>
              <a:rPr lang="it-IT" sz="1400" dirty="0" err="1"/>
              <a:t>Pietrzak</a:t>
            </a:r>
            <a:r>
              <a:rPr lang="it-IT" sz="1400" dirty="0"/>
              <a:t>, R., </a:t>
            </a:r>
            <a:r>
              <a:rPr lang="it-IT" sz="1400" dirty="0" err="1"/>
              <a:t>Edmondson</a:t>
            </a:r>
            <a:r>
              <a:rPr lang="it-IT" sz="1400" dirty="0"/>
              <a:t>, D., </a:t>
            </a:r>
            <a:r>
              <a:rPr lang="it-IT" sz="1400" dirty="0" err="1"/>
              <a:t>Sareen</a:t>
            </a:r>
            <a:r>
              <a:rPr lang="it-IT" sz="1400" dirty="0"/>
              <a:t>, J., </a:t>
            </a:r>
            <a:r>
              <a:rPr lang="it-IT" sz="1400" dirty="0" err="1"/>
              <a:t>Avidan</a:t>
            </a:r>
            <a:r>
              <a:rPr lang="it-IT" sz="1400" dirty="0"/>
              <a:t>, M. S., &amp; </a:t>
            </a:r>
            <a:r>
              <a:rPr lang="it-IT" sz="1400" dirty="0" err="1"/>
              <a:t>Jacobsohn</a:t>
            </a:r>
            <a:r>
              <a:rPr lang="it-IT" sz="1400" dirty="0"/>
              <a:t>, E. (2019). </a:t>
            </a:r>
            <a:r>
              <a:rPr lang="it-IT" sz="1400" dirty="0" err="1"/>
              <a:t>Post-traumatic</a:t>
            </a:r>
            <a:r>
              <a:rPr lang="it-IT" sz="1400" dirty="0"/>
              <a:t> stress in the </a:t>
            </a:r>
            <a:r>
              <a:rPr lang="it-IT" sz="1400" dirty="0" err="1"/>
              <a:t>postoperative</a:t>
            </a:r>
            <a:r>
              <a:rPr lang="it-IT" sz="1400" dirty="0"/>
              <a:t> </a:t>
            </a:r>
            <a:r>
              <a:rPr lang="it-IT" sz="1400" dirty="0" err="1"/>
              <a:t>period</a:t>
            </a:r>
            <a:r>
              <a:rPr lang="it-IT" sz="1400" dirty="0"/>
              <a:t>: </a:t>
            </a:r>
            <a:r>
              <a:rPr lang="it-IT" sz="1400" dirty="0" err="1"/>
              <a:t>current</a:t>
            </a:r>
            <a:r>
              <a:rPr lang="it-IT" sz="1400" dirty="0"/>
              <a:t> status and future </a:t>
            </a:r>
            <a:r>
              <a:rPr lang="it-IT" sz="1400" dirty="0" err="1"/>
              <a:t>directions</a:t>
            </a:r>
            <a:r>
              <a:rPr lang="it-IT" sz="1400" dirty="0"/>
              <a:t>. </a:t>
            </a:r>
            <a:r>
              <a:rPr lang="it-IT" sz="1400" i="1" dirty="0"/>
              <a:t>Canadian Journal of </a:t>
            </a:r>
            <a:r>
              <a:rPr lang="it-IT" sz="1400" i="1" dirty="0" err="1"/>
              <a:t>Anesthesia</a:t>
            </a:r>
            <a:r>
              <a:rPr lang="it-IT" sz="1400" i="1" dirty="0"/>
              <a:t>/Journal </a:t>
            </a:r>
            <a:r>
              <a:rPr lang="it-IT" sz="1400" i="1" dirty="0" err="1"/>
              <a:t>canadien</a:t>
            </a:r>
            <a:r>
              <a:rPr lang="it-IT" sz="1400" i="1" dirty="0"/>
              <a:t> d'</a:t>
            </a:r>
            <a:r>
              <a:rPr lang="it-IT" sz="1400" i="1" dirty="0" err="1"/>
              <a:t>anesthésie</a:t>
            </a:r>
            <a:r>
              <a:rPr lang="it-IT" sz="1400" dirty="0"/>
              <a:t>, </a:t>
            </a:r>
            <a:r>
              <a:rPr lang="it-IT" sz="1400" i="1" dirty="0"/>
              <a:t>66</a:t>
            </a:r>
            <a:r>
              <a:rPr lang="it-IT" sz="1400" dirty="0"/>
              <a:t>(11), 1385-1395</a:t>
            </a:r>
            <a:endParaRPr lang="it-IT" sz="1400" dirty="0">
              <a:cs typeface="Arial MT"/>
            </a:endParaRPr>
          </a:p>
          <a:p>
            <a:pPr marL="172085" lvl="1">
              <a:lnSpc>
                <a:spcPct val="100000"/>
              </a:lnSpc>
              <a:spcBef>
                <a:spcPts val="145"/>
              </a:spcBef>
              <a:buClr>
                <a:srgbClr val="9ACA7C"/>
              </a:buClr>
              <a:tabLst>
                <a:tab pos="256540" algn="l"/>
              </a:tabLst>
            </a:pPr>
            <a:r>
              <a:rPr lang="it-IT" sz="1400" dirty="0">
                <a:cs typeface="Arial MT"/>
              </a:rPr>
              <a:t>-	Gardner G, Elliott D, Gill J, et al. </a:t>
            </a:r>
            <a:r>
              <a:rPr lang="it-IT" sz="1400" dirty="0" err="1">
                <a:cs typeface="Arial MT"/>
              </a:rPr>
              <a:t>Patient</a:t>
            </a:r>
            <a:r>
              <a:rPr lang="it-IT" sz="1400" dirty="0">
                <a:cs typeface="Arial MT"/>
              </a:rPr>
              <a:t> </a:t>
            </a:r>
            <a:r>
              <a:rPr lang="it-IT" sz="1400" dirty="0" err="1">
                <a:cs typeface="Arial MT"/>
              </a:rPr>
              <a:t>experiences</a:t>
            </a:r>
            <a:r>
              <a:rPr lang="it-IT" sz="1400" dirty="0">
                <a:cs typeface="Arial MT"/>
              </a:rPr>
              <a:t> following </a:t>
            </a:r>
            <a:r>
              <a:rPr lang="it-IT" sz="1400" dirty="0" err="1">
                <a:cs typeface="Arial MT"/>
              </a:rPr>
              <a:t>cardiothoracic</a:t>
            </a:r>
            <a:r>
              <a:rPr lang="it-IT" sz="1400" dirty="0">
                <a:cs typeface="Arial MT"/>
              </a:rPr>
              <a:t> surgery: an interview study. Eur J </a:t>
            </a:r>
            <a:r>
              <a:rPr lang="it-IT" sz="1400" dirty="0" err="1">
                <a:cs typeface="Arial MT"/>
              </a:rPr>
              <a:t>Cardiovasc</a:t>
            </a:r>
            <a:r>
              <a:rPr lang="it-IT" sz="1400" dirty="0">
                <a:cs typeface="Arial MT"/>
              </a:rPr>
              <a:t> </a:t>
            </a:r>
            <a:r>
              <a:rPr lang="it-IT" sz="1400" dirty="0" err="1">
                <a:cs typeface="Arial MT"/>
              </a:rPr>
              <a:t>Nurs</a:t>
            </a:r>
            <a:r>
              <a:rPr lang="it-IT" sz="1400" dirty="0">
                <a:cs typeface="Arial MT"/>
              </a:rPr>
              <a:t>. 2005;4:242–250. 4.</a:t>
            </a:r>
          </a:p>
          <a:p>
            <a:pPr marL="172085" lvl="1">
              <a:lnSpc>
                <a:spcPct val="100000"/>
              </a:lnSpc>
              <a:spcBef>
                <a:spcPts val="145"/>
              </a:spcBef>
              <a:buClr>
                <a:srgbClr val="9ACA7C"/>
              </a:buClr>
              <a:tabLst>
                <a:tab pos="256540" algn="l"/>
              </a:tabLst>
            </a:pPr>
            <a:r>
              <a:rPr lang="it-IT" sz="1400" dirty="0">
                <a:cs typeface="Arial MT"/>
              </a:rPr>
              <a:t>-	Gupta PK, Gupta H, </a:t>
            </a:r>
            <a:r>
              <a:rPr lang="it-IT" sz="1400" dirty="0" err="1">
                <a:cs typeface="Arial MT"/>
              </a:rPr>
              <a:t>Kaushik</a:t>
            </a:r>
            <a:r>
              <a:rPr lang="it-IT" sz="1400" dirty="0">
                <a:cs typeface="Arial MT"/>
              </a:rPr>
              <a:t> M, et al: </a:t>
            </a:r>
            <a:r>
              <a:rPr lang="it-IT" sz="1400" dirty="0" err="1">
                <a:cs typeface="Arial MT"/>
              </a:rPr>
              <a:t>Predictors</a:t>
            </a:r>
            <a:r>
              <a:rPr lang="it-IT" sz="1400" dirty="0">
                <a:cs typeface="Arial MT"/>
              </a:rPr>
              <a:t> of </a:t>
            </a:r>
            <a:r>
              <a:rPr lang="it-IT" sz="1400" dirty="0" err="1">
                <a:cs typeface="Arial MT"/>
              </a:rPr>
              <a:t>pulmonary</a:t>
            </a:r>
            <a:r>
              <a:rPr lang="it-IT" sz="1400" dirty="0">
                <a:cs typeface="Arial MT"/>
              </a:rPr>
              <a:t> </a:t>
            </a:r>
            <a:r>
              <a:rPr lang="it-IT" sz="1400" dirty="0" err="1">
                <a:cs typeface="Arial MT"/>
              </a:rPr>
              <a:t>complications</a:t>
            </a:r>
            <a:r>
              <a:rPr lang="it-IT" sz="1400" dirty="0">
                <a:cs typeface="Arial MT"/>
              </a:rPr>
              <a:t> after </a:t>
            </a:r>
            <a:r>
              <a:rPr lang="it-IT" sz="1400" dirty="0" err="1">
                <a:cs typeface="Arial MT"/>
              </a:rPr>
              <a:t>bariatric</a:t>
            </a:r>
            <a:r>
              <a:rPr lang="it-IT" sz="1400" dirty="0">
                <a:cs typeface="Arial MT"/>
              </a:rPr>
              <a:t> surgery.</a:t>
            </a:r>
          </a:p>
          <a:p>
            <a:pPr marL="172085" lvl="1">
              <a:lnSpc>
                <a:spcPct val="100000"/>
              </a:lnSpc>
              <a:spcBef>
                <a:spcPts val="145"/>
              </a:spcBef>
              <a:buClr>
                <a:srgbClr val="9ACA7C"/>
              </a:buClr>
              <a:tabLst>
                <a:tab pos="256540" algn="l"/>
              </a:tabLst>
            </a:pPr>
            <a:r>
              <a:rPr lang="it-IT" sz="1400" dirty="0" err="1">
                <a:cs typeface="Arial MT"/>
              </a:rPr>
              <a:t>Surg</a:t>
            </a:r>
            <a:r>
              <a:rPr lang="it-IT" sz="1400" dirty="0">
                <a:cs typeface="Arial MT"/>
              </a:rPr>
              <a:t> </a:t>
            </a:r>
            <a:r>
              <a:rPr lang="it-IT" sz="1400" dirty="0" err="1">
                <a:cs typeface="Arial MT"/>
              </a:rPr>
              <a:t>Obes</a:t>
            </a:r>
            <a:r>
              <a:rPr lang="it-IT" sz="1400" dirty="0">
                <a:cs typeface="Arial MT"/>
              </a:rPr>
              <a:t> </a:t>
            </a:r>
            <a:r>
              <a:rPr lang="it-IT" sz="1400" dirty="0" err="1">
                <a:cs typeface="Arial MT"/>
              </a:rPr>
              <a:t>Relat</a:t>
            </a:r>
            <a:r>
              <a:rPr lang="it-IT" sz="1400" dirty="0">
                <a:cs typeface="Arial MT"/>
              </a:rPr>
              <a:t> </a:t>
            </a:r>
            <a:r>
              <a:rPr lang="it-IT" sz="1400" dirty="0" err="1">
                <a:cs typeface="Arial MT"/>
              </a:rPr>
              <a:t>Dis</a:t>
            </a:r>
            <a:r>
              <a:rPr lang="it-IT" sz="1400" dirty="0">
                <a:cs typeface="Arial MT"/>
              </a:rPr>
              <a:t> 2012; 8(5):574–581 26.</a:t>
            </a:r>
          </a:p>
          <a:p>
            <a:pPr marL="172085" lvl="1">
              <a:lnSpc>
                <a:spcPct val="100000"/>
              </a:lnSpc>
              <a:spcBef>
                <a:spcPts val="145"/>
              </a:spcBef>
              <a:buClr>
                <a:srgbClr val="9ACA7C"/>
              </a:buClr>
              <a:tabLst>
                <a:tab pos="256540" algn="l"/>
              </a:tabLst>
            </a:pPr>
            <a:r>
              <a:rPr lang="it-IT" sz="1400" dirty="0">
                <a:cs typeface="Arial MT"/>
              </a:rPr>
              <a:t>-	</a:t>
            </a:r>
            <a:r>
              <a:rPr lang="it-IT" sz="1400" dirty="0" err="1">
                <a:cs typeface="Arial MT"/>
              </a:rPr>
              <a:t>Harned</a:t>
            </a:r>
            <a:r>
              <a:rPr lang="it-IT" sz="1400" dirty="0">
                <a:cs typeface="Arial MT"/>
              </a:rPr>
              <a:t>, M. S. (2023). DBT e trauma. Il protocollo di esposizione prolungata (DBT PE). Italia: Raffaello Cortina Editore</a:t>
            </a:r>
          </a:p>
          <a:p>
            <a:pPr marL="172085" lvl="1">
              <a:lnSpc>
                <a:spcPct val="100000"/>
              </a:lnSpc>
              <a:spcBef>
                <a:spcPts val="145"/>
              </a:spcBef>
              <a:buClr>
                <a:srgbClr val="9ACA7C"/>
              </a:buClr>
              <a:tabLst>
                <a:tab pos="256540" algn="l"/>
              </a:tabLst>
            </a:pPr>
            <a:endParaRPr lang="it-IT" sz="1400" dirty="0"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41281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0D251-F042-D8B0-CC27-B29E7246C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1571F82-D863-2210-A163-47194D5133A7}"/>
              </a:ext>
            </a:extLst>
          </p:cNvPr>
          <p:cNvSpPr txBox="1"/>
          <p:nvPr/>
        </p:nvSpPr>
        <p:spPr>
          <a:xfrm>
            <a:off x="224346" y="759062"/>
            <a:ext cx="11743308" cy="4831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33020" lvl="1" indent="-285750">
              <a:lnSpc>
                <a:spcPct val="107000"/>
              </a:lnSpc>
              <a:spcBef>
                <a:spcPts val="185"/>
              </a:spcBef>
              <a:buSzPts val="1100"/>
              <a:buFont typeface="Calibri" panose="020F0502020204030204" pitchFamily="34" charset="0"/>
              <a:buChar char="-"/>
              <a:tabLst>
                <a:tab pos="546735" algn="l"/>
              </a:tabLst>
            </a:pPr>
            <a:r>
              <a:rPr lang="it-IT" sz="1400" dirty="0">
                <a:cs typeface="Arial MT"/>
              </a:rPr>
              <a:t>Ho, K., Hawa, R., </a:t>
            </a:r>
            <a:r>
              <a:rPr lang="it-IT" sz="1400" dirty="0" err="1">
                <a:cs typeface="Arial MT"/>
              </a:rPr>
              <a:t>Wnuk</a:t>
            </a:r>
            <a:r>
              <a:rPr lang="it-IT" sz="1400" dirty="0">
                <a:cs typeface="Arial MT"/>
              </a:rPr>
              <a:t>, S., </a:t>
            </a:r>
            <a:r>
              <a:rPr lang="it-IT" sz="1400" dirty="0" err="1">
                <a:cs typeface="Arial MT"/>
              </a:rPr>
              <a:t>Okrainec</a:t>
            </a:r>
            <a:r>
              <a:rPr lang="it-IT" sz="1400" dirty="0">
                <a:cs typeface="Arial MT"/>
              </a:rPr>
              <a:t>, A., Jackson, T., &amp; </a:t>
            </a:r>
            <a:r>
              <a:rPr lang="it-IT" sz="1400" dirty="0" err="1">
                <a:cs typeface="Arial MT"/>
              </a:rPr>
              <a:t>Sockalingam</a:t>
            </a:r>
            <a:r>
              <a:rPr lang="it-IT" sz="1400" dirty="0">
                <a:cs typeface="Arial MT"/>
              </a:rPr>
              <a:t>, S. (2018). The </a:t>
            </a:r>
            <a:r>
              <a:rPr lang="it-IT" sz="1400" dirty="0" err="1">
                <a:cs typeface="Arial MT"/>
              </a:rPr>
              <a:t>psychosocial</a:t>
            </a:r>
            <a:r>
              <a:rPr lang="it-IT" sz="1400" dirty="0">
                <a:cs typeface="Arial MT"/>
              </a:rPr>
              <a:t> </a:t>
            </a:r>
            <a:r>
              <a:rPr lang="it-IT" sz="1400" dirty="0" err="1">
                <a:cs typeface="Arial MT"/>
              </a:rPr>
              <a:t>effects</a:t>
            </a:r>
            <a:r>
              <a:rPr lang="it-IT" sz="1400" dirty="0">
                <a:cs typeface="Arial MT"/>
              </a:rPr>
              <a:t> of </a:t>
            </a:r>
            <a:r>
              <a:rPr lang="it-IT" sz="1400" dirty="0" err="1">
                <a:cs typeface="Arial MT"/>
              </a:rPr>
              <a:t>perioperative</a:t>
            </a:r>
            <a:r>
              <a:rPr lang="it-IT" sz="1400" dirty="0">
                <a:cs typeface="Arial MT"/>
              </a:rPr>
              <a:t> </a:t>
            </a:r>
            <a:r>
              <a:rPr lang="it-IT" sz="1400" dirty="0" err="1">
                <a:cs typeface="Arial MT"/>
              </a:rPr>
              <a:t>complications</a:t>
            </a:r>
            <a:r>
              <a:rPr lang="it-IT" sz="1400" dirty="0">
                <a:cs typeface="Arial MT"/>
              </a:rPr>
              <a:t> after </a:t>
            </a:r>
            <a:r>
              <a:rPr lang="it-IT" sz="1400" dirty="0" err="1">
                <a:cs typeface="Arial MT"/>
              </a:rPr>
              <a:t>bariatric</a:t>
            </a:r>
            <a:r>
              <a:rPr lang="it-IT" sz="1400" dirty="0">
                <a:cs typeface="Arial MT"/>
              </a:rPr>
              <a:t> surgery. </a:t>
            </a:r>
            <a:r>
              <a:rPr lang="it-IT" sz="1400" dirty="0" err="1">
                <a:cs typeface="Arial MT"/>
              </a:rPr>
              <a:t>Psychosomatics</a:t>
            </a:r>
            <a:r>
              <a:rPr lang="it-IT" sz="1400" dirty="0">
                <a:cs typeface="Arial MT"/>
              </a:rPr>
              <a:t>, 59(5), 452-463.</a:t>
            </a:r>
          </a:p>
          <a:p>
            <a:pPr marL="742950" marR="33020" lvl="1" indent="-285750">
              <a:lnSpc>
                <a:spcPct val="107000"/>
              </a:lnSpc>
              <a:spcBef>
                <a:spcPts val="185"/>
              </a:spcBef>
              <a:buSzPts val="1100"/>
              <a:buFont typeface="Calibri" panose="020F0502020204030204" pitchFamily="34" charset="0"/>
              <a:buChar char="-"/>
              <a:tabLst>
                <a:tab pos="546735" algn="l"/>
              </a:tabLst>
            </a:pPr>
            <a:r>
              <a:rPr lang="en-US" sz="1400" spc="0" dirty="0">
                <a:effectLst/>
                <a:ea typeface="Calibri" panose="020F0502020204030204" pitchFamily="34" charset="0"/>
              </a:rPr>
              <a:t>Karlsson</a:t>
            </a:r>
            <a:r>
              <a:rPr lang="en-US" sz="1400" spc="-30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J,</a:t>
            </a:r>
            <a:r>
              <a:rPr lang="en-US" sz="1400" spc="-25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Sjöström</a:t>
            </a:r>
            <a:r>
              <a:rPr lang="en-US" sz="1400" spc="-35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L,</a:t>
            </a:r>
            <a:r>
              <a:rPr lang="en-US" sz="1400" spc="-25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Sullivan</a:t>
            </a:r>
            <a:r>
              <a:rPr lang="en-US" sz="1400" spc="-30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M:</a:t>
            </a:r>
            <a:r>
              <a:rPr lang="en-US" sz="1400" spc="-35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Swedish</a:t>
            </a:r>
            <a:r>
              <a:rPr lang="en-US" sz="1400" spc="-35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obese</a:t>
            </a:r>
            <a:r>
              <a:rPr lang="en-US" sz="1400" spc="-35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subjects</a:t>
            </a:r>
            <a:r>
              <a:rPr lang="en-US" sz="1400" spc="-35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(SOS)—–an</a:t>
            </a:r>
            <a:r>
              <a:rPr lang="en-US" sz="1400" spc="-30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intervention</a:t>
            </a:r>
            <a:r>
              <a:rPr lang="en-US" sz="1400" spc="-30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study</a:t>
            </a:r>
            <a:r>
              <a:rPr lang="en-US" sz="1400" spc="-35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of</a:t>
            </a:r>
            <a:r>
              <a:rPr lang="en-US" sz="1400" spc="-35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obesity. Two-year </a:t>
            </a:r>
            <a:r>
              <a:rPr lang="en-US" sz="1400" spc="0" dirty="0" err="1">
                <a:effectLst/>
                <a:ea typeface="Calibri" panose="020F0502020204030204" pitchFamily="34" charset="0"/>
              </a:rPr>
              <a:t>followup</a:t>
            </a:r>
            <a:r>
              <a:rPr lang="en-US" sz="1400" spc="-5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of health-related quality of life (HRQL) and</a:t>
            </a:r>
            <a:r>
              <a:rPr lang="en-US" sz="1400" spc="-5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eating behavior</a:t>
            </a:r>
            <a:r>
              <a:rPr lang="en-US" sz="1400" spc="-5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after gastric surgery for severe obesity. </a:t>
            </a:r>
            <a:r>
              <a:rPr lang="it-IT" sz="1400" spc="0" dirty="0">
                <a:effectLst/>
                <a:ea typeface="Calibri" panose="020F0502020204030204" pitchFamily="34" charset="0"/>
              </a:rPr>
              <a:t>Int J </a:t>
            </a:r>
            <a:r>
              <a:rPr lang="it-IT" sz="1400" spc="0" dirty="0" err="1">
                <a:effectLst/>
                <a:ea typeface="Calibri" panose="020F0502020204030204" pitchFamily="34" charset="0"/>
              </a:rPr>
              <a:t>Obes</a:t>
            </a:r>
            <a:r>
              <a:rPr lang="it-IT" sz="1400" spc="0" dirty="0">
                <a:effectLst/>
                <a:ea typeface="Calibri" panose="020F0502020204030204" pitchFamily="34" charset="0"/>
              </a:rPr>
              <a:t> </a:t>
            </a:r>
            <a:r>
              <a:rPr lang="it-IT" sz="1400" spc="0" dirty="0" err="1">
                <a:effectLst/>
                <a:ea typeface="Calibri" panose="020F0502020204030204" pitchFamily="34" charset="0"/>
              </a:rPr>
              <a:t>Relat</a:t>
            </a:r>
            <a:r>
              <a:rPr lang="it-IT" sz="1400" spc="0" dirty="0">
                <a:effectLst/>
                <a:ea typeface="Calibri" panose="020F0502020204030204" pitchFamily="34" charset="0"/>
              </a:rPr>
              <a:t> </a:t>
            </a:r>
            <a:r>
              <a:rPr lang="it-IT" sz="1400" spc="0" dirty="0" err="1">
                <a:effectLst/>
                <a:ea typeface="Calibri" panose="020F0502020204030204" pitchFamily="34" charset="0"/>
              </a:rPr>
              <a:t>Metab</a:t>
            </a:r>
            <a:r>
              <a:rPr lang="it-IT" sz="1400" spc="0" dirty="0">
                <a:effectLst/>
                <a:ea typeface="Calibri" panose="020F0502020204030204" pitchFamily="34" charset="0"/>
              </a:rPr>
              <a:t> </a:t>
            </a:r>
            <a:r>
              <a:rPr lang="it-IT" sz="1400" spc="0" dirty="0" err="1">
                <a:effectLst/>
                <a:ea typeface="Calibri" panose="020F0502020204030204" pitchFamily="34" charset="0"/>
              </a:rPr>
              <a:t>Disord</a:t>
            </a:r>
            <a:r>
              <a:rPr lang="it-IT" sz="1400" spc="0" dirty="0">
                <a:effectLst/>
                <a:ea typeface="Calibri" panose="020F0502020204030204" pitchFamily="34" charset="0"/>
              </a:rPr>
              <a:t> 1998; 22(2):113–126</a:t>
            </a:r>
          </a:p>
          <a:p>
            <a:pPr marL="742950" marR="312420" lvl="1" indent="-285750">
              <a:lnSpc>
                <a:spcPct val="106000"/>
              </a:lnSpc>
              <a:spcBef>
                <a:spcPts val="5"/>
              </a:spcBef>
              <a:buSzPts val="1100"/>
              <a:buFont typeface="Calibri" panose="020F0502020204030204" pitchFamily="34" charset="0"/>
              <a:buChar char="-"/>
              <a:tabLst>
                <a:tab pos="546735" algn="l"/>
              </a:tabLst>
            </a:pPr>
            <a:r>
              <a:rPr lang="en-US" sz="1400" spc="0" dirty="0" err="1">
                <a:effectLst/>
                <a:ea typeface="Calibri" panose="020F0502020204030204" pitchFamily="34" charset="0"/>
              </a:rPr>
              <a:t>Koball</a:t>
            </a:r>
            <a:r>
              <a:rPr lang="en-US" sz="1400" spc="-30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AM,</a:t>
            </a:r>
            <a:r>
              <a:rPr lang="en-US" sz="1400" spc="-25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Himes</a:t>
            </a:r>
            <a:r>
              <a:rPr lang="en-US" sz="1400" spc="-20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SM,</a:t>
            </a:r>
            <a:r>
              <a:rPr lang="en-US" sz="1400" spc="-25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Sim</a:t>
            </a:r>
            <a:r>
              <a:rPr lang="en-US" sz="1400" spc="-40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L,</a:t>
            </a:r>
            <a:r>
              <a:rPr lang="en-US" sz="1400" spc="-25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et</a:t>
            </a:r>
            <a:r>
              <a:rPr lang="en-US" sz="1400" spc="-25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al:</a:t>
            </a:r>
            <a:r>
              <a:rPr lang="en-US" sz="1400" spc="-30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Distress</a:t>
            </a:r>
            <a:r>
              <a:rPr lang="en-US" sz="1400" spc="-30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tolerance</a:t>
            </a:r>
            <a:r>
              <a:rPr lang="en-US" sz="1400" spc="-30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and</a:t>
            </a:r>
            <a:r>
              <a:rPr lang="en-US" sz="1400" spc="-30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psychological</a:t>
            </a:r>
            <a:r>
              <a:rPr lang="en-US" sz="1400" spc="-25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comorbidity</a:t>
            </a:r>
            <a:r>
              <a:rPr lang="en-US" sz="1400" spc="-20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in</a:t>
            </a:r>
            <a:r>
              <a:rPr lang="en-US" sz="1400" spc="-25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patients seeking bariatric surgery. </a:t>
            </a:r>
            <a:r>
              <a:rPr lang="it-IT" sz="1400" spc="0" dirty="0" err="1">
                <a:effectLst/>
                <a:ea typeface="Calibri" panose="020F0502020204030204" pitchFamily="34" charset="0"/>
              </a:rPr>
              <a:t>Obes</a:t>
            </a:r>
            <a:r>
              <a:rPr lang="it-IT" sz="1400" spc="0" dirty="0">
                <a:effectLst/>
                <a:ea typeface="Calibri" panose="020F0502020204030204" pitchFamily="34" charset="0"/>
              </a:rPr>
              <a:t> </a:t>
            </a:r>
            <a:r>
              <a:rPr lang="it-IT" sz="1400" spc="0" dirty="0" err="1">
                <a:effectLst/>
                <a:ea typeface="Calibri" panose="020F0502020204030204" pitchFamily="34" charset="0"/>
              </a:rPr>
              <a:t>Surg</a:t>
            </a:r>
            <a:r>
              <a:rPr lang="it-IT" sz="1400" spc="0" dirty="0">
                <a:effectLst/>
                <a:ea typeface="Calibri" panose="020F0502020204030204" pitchFamily="34" charset="0"/>
              </a:rPr>
              <a:t> 2016; 26(7):1559–1564</a:t>
            </a:r>
          </a:p>
          <a:p>
            <a:pPr marL="742950" lvl="1" indent="-285750">
              <a:spcBef>
                <a:spcPts val="20"/>
              </a:spcBef>
              <a:buSzPts val="1100"/>
              <a:buFont typeface="Calibri" panose="020F0502020204030204" pitchFamily="34" charset="0"/>
              <a:buChar char="-"/>
              <a:tabLst>
                <a:tab pos="546735" algn="l"/>
              </a:tabLst>
            </a:pPr>
            <a:r>
              <a:rPr lang="en-US" sz="1400" spc="0" dirty="0">
                <a:effectLst/>
                <a:ea typeface="Calibri" panose="020F0502020204030204" pitchFamily="34" charset="0"/>
              </a:rPr>
              <a:t>Linehan,</a:t>
            </a:r>
            <a:r>
              <a:rPr lang="en-US" sz="1400" spc="-25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M.</a:t>
            </a:r>
            <a:r>
              <a:rPr lang="en-US" sz="1400" spc="-35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M.</a:t>
            </a:r>
            <a:r>
              <a:rPr lang="en-US" sz="1400" spc="-35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(2025).</a:t>
            </a:r>
            <a:r>
              <a:rPr lang="en-US" sz="1400" spc="-25" dirty="0">
                <a:effectLst/>
                <a:ea typeface="Calibri" panose="020F0502020204030204" pitchFamily="34" charset="0"/>
              </a:rPr>
              <a:t> </a:t>
            </a:r>
            <a:r>
              <a:rPr lang="en-US" sz="1400" i="1" spc="0" dirty="0">
                <a:effectLst/>
                <a:ea typeface="Calibri" panose="020F0502020204030204" pitchFamily="34" charset="0"/>
              </a:rPr>
              <a:t>DBT</a:t>
            </a:r>
            <a:r>
              <a:rPr lang="en-US" sz="1400" i="1" spc="-30" dirty="0">
                <a:effectLst/>
                <a:ea typeface="Calibri" panose="020F0502020204030204" pitchFamily="34" charset="0"/>
              </a:rPr>
              <a:t> </a:t>
            </a:r>
            <a:r>
              <a:rPr lang="en-US" sz="1400" i="1" spc="0" dirty="0">
                <a:effectLst/>
                <a:ea typeface="Calibri" panose="020F0502020204030204" pitchFamily="34" charset="0"/>
              </a:rPr>
              <a:t>skills</a:t>
            </a:r>
            <a:r>
              <a:rPr lang="en-US" sz="1400" i="1" spc="-30" dirty="0">
                <a:effectLst/>
                <a:ea typeface="Calibri" panose="020F0502020204030204" pitchFamily="34" charset="0"/>
              </a:rPr>
              <a:t> </a:t>
            </a:r>
            <a:r>
              <a:rPr lang="en-US" sz="1400" i="1" spc="0" dirty="0">
                <a:effectLst/>
                <a:ea typeface="Calibri" panose="020F0502020204030204" pitchFamily="34" charset="0"/>
              </a:rPr>
              <a:t>training</a:t>
            </a:r>
            <a:r>
              <a:rPr lang="en-US" sz="1400" i="1" spc="-30" dirty="0">
                <a:effectLst/>
                <a:ea typeface="Calibri" panose="020F0502020204030204" pitchFamily="34" charset="0"/>
              </a:rPr>
              <a:t> </a:t>
            </a:r>
            <a:r>
              <a:rPr lang="en-US" sz="1400" i="1" spc="0" dirty="0">
                <a:effectLst/>
                <a:ea typeface="Calibri" panose="020F0502020204030204" pitchFamily="34" charset="0"/>
              </a:rPr>
              <a:t>manual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.</a:t>
            </a:r>
            <a:r>
              <a:rPr lang="en-US" sz="1400" spc="-20" dirty="0">
                <a:effectLst/>
                <a:ea typeface="Calibri" panose="020F0502020204030204" pitchFamily="34" charset="0"/>
              </a:rPr>
              <a:t> </a:t>
            </a:r>
            <a:r>
              <a:rPr lang="it-IT" sz="1400" spc="0" dirty="0">
                <a:effectLst/>
                <a:ea typeface="Calibri" panose="020F0502020204030204" pitchFamily="34" charset="0"/>
              </a:rPr>
              <a:t>Guilford</a:t>
            </a:r>
            <a:r>
              <a:rPr lang="it-IT" sz="1400" spc="-35" dirty="0">
                <a:effectLst/>
                <a:ea typeface="Calibri" panose="020F0502020204030204" pitchFamily="34" charset="0"/>
              </a:rPr>
              <a:t> </a:t>
            </a:r>
            <a:r>
              <a:rPr lang="it-IT" sz="1400" spc="-10" dirty="0">
                <a:effectLst/>
                <a:ea typeface="Calibri" panose="020F0502020204030204" pitchFamily="34" charset="0"/>
              </a:rPr>
              <a:t>Publications.</a:t>
            </a:r>
            <a:endParaRPr lang="it-IT" sz="1400" spc="0" dirty="0">
              <a:effectLst/>
              <a:ea typeface="Calibri" panose="020F0502020204030204" pitchFamily="34" charset="0"/>
            </a:endParaRPr>
          </a:p>
          <a:p>
            <a:pPr marL="742950" marR="304165" lvl="1" indent="-285750">
              <a:lnSpc>
                <a:spcPct val="107000"/>
              </a:lnSpc>
              <a:spcBef>
                <a:spcPts val="110"/>
              </a:spcBef>
              <a:buSzPts val="1100"/>
              <a:buFont typeface="Calibri" panose="020F0502020204030204" pitchFamily="34" charset="0"/>
              <a:buChar char="-"/>
              <a:tabLst>
                <a:tab pos="546735" algn="l"/>
              </a:tabLst>
            </a:pPr>
            <a:r>
              <a:rPr lang="en-US" sz="1400" spc="0" dirty="0">
                <a:effectLst/>
                <a:ea typeface="Calibri" panose="020F0502020204030204" pitchFamily="34" charset="0"/>
              </a:rPr>
              <a:t>Maggard</a:t>
            </a:r>
            <a:r>
              <a:rPr lang="en-US" sz="1400" spc="-35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MA,</a:t>
            </a:r>
            <a:r>
              <a:rPr lang="en-US" sz="1400" spc="-30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Shugarman</a:t>
            </a:r>
            <a:r>
              <a:rPr lang="en-US" sz="1400" spc="-40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LR,</a:t>
            </a:r>
            <a:r>
              <a:rPr lang="en-US" sz="1400" spc="-30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 err="1">
                <a:effectLst/>
                <a:ea typeface="Calibri" panose="020F0502020204030204" pitchFamily="34" charset="0"/>
              </a:rPr>
              <a:t>Suttorp</a:t>
            </a:r>
            <a:r>
              <a:rPr lang="en-US" sz="1400" spc="-40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M,</a:t>
            </a:r>
            <a:r>
              <a:rPr lang="en-US" sz="1400" spc="-30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et</a:t>
            </a:r>
            <a:r>
              <a:rPr lang="en-US" sz="1400" spc="-30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al:</a:t>
            </a:r>
            <a:r>
              <a:rPr lang="en-US" sz="1400" spc="-35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 err="1">
                <a:effectLst/>
                <a:ea typeface="Calibri" panose="020F0502020204030204" pitchFamily="34" charset="0"/>
              </a:rPr>
              <a:t>Metaanalysis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:</a:t>
            </a:r>
            <a:r>
              <a:rPr lang="en-US" sz="1400" spc="-40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surgical</a:t>
            </a:r>
            <a:r>
              <a:rPr lang="en-US" sz="1400" spc="-30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treatment</a:t>
            </a:r>
            <a:r>
              <a:rPr lang="en-US" sz="1400" spc="-35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of</a:t>
            </a:r>
            <a:r>
              <a:rPr lang="en-US" sz="1400" spc="-40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obesity.</a:t>
            </a:r>
            <a:r>
              <a:rPr lang="en-US" sz="1400" spc="-30" dirty="0">
                <a:effectLst/>
                <a:ea typeface="Calibri" panose="020F0502020204030204" pitchFamily="34" charset="0"/>
              </a:rPr>
              <a:t> </a:t>
            </a:r>
            <a:r>
              <a:rPr lang="it-IT" sz="1400" spc="0" dirty="0">
                <a:effectLst/>
                <a:ea typeface="Calibri" panose="020F0502020204030204" pitchFamily="34" charset="0"/>
              </a:rPr>
              <a:t>Ann </a:t>
            </a:r>
            <a:r>
              <a:rPr lang="it-IT" sz="1400" spc="0" dirty="0" err="1">
                <a:effectLst/>
                <a:ea typeface="Calibri" panose="020F0502020204030204" pitchFamily="34" charset="0"/>
              </a:rPr>
              <a:t>Intern</a:t>
            </a:r>
            <a:r>
              <a:rPr lang="it-IT" sz="1400" spc="0" dirty="0">
                <a:effectLst/>
                <a:ea typeface="Calibri" panose="020F0502020204030204" pitchFamily="34" charset="0"/>
              </a:rPr>
              <a:t> </a:t>
            </a:r>
            <a:r>
              <a:rPr lang="it-IT" sz="1400" spc="0" dirty="0" err="1">
                <a:effectLst/>
                <a:ea typeface="Calibri" panose="020F0502020204030204" pitchFamily="34" charset="0"/>
              </a:rPr>
              <a:t>Med</a:t>
            </a:r>
            <a:r>
              <a:rPr lang="it-IT" sz="1400" spc="0" dirty="0">
                <a:effectLst/>
                <a:ea typeface="Calibri" panose="020F0502020204030204" pitchFamily="34" charset="0"/>
              </a:rPr>
              <a:t> 2005; 142(7):547–559</a:t>
            </a:r>
          </a:p>
          <a:p>
            <a:pPr marL="742950" lvl="1" indent="-285750">
              <a:lnSpc>
                <a:spcPts val="1335"/>
              </a:lnSpc>
              <a:buSzPts val="1100"/>
              <a:buFont typeface="Calibri" panose="020F0502020204030204" pitchFamily="34" charset="0"/>
              <a:buChar char="-"/>
              <a:tabLst>
                <a:tab pos="546735" algn="l"/>
              </a:tabLst>
            </a:pPr>
            <a:r>
              <a:rPr lang="en-US" sz="1400" spc="0" dirty="0">
                <a:effectLst/>
                <a:ea typeface="Calibri" panose="020F0502020204030204" pitchFamily="34" charset="0"/>
              </a:rPr>
              <a:t>Moorthy</a:t>
            </a:r>
            <a:r>
              <a:rPr lang="en-US" sz="1400" spc="-65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K,</a:t>
            </a:r>
            <a:r>
              <a:rPr lang="en-US" sz="1400" spc="-55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Wynter-Blyth</a:t>
            </a:r>
            <a:r>
              <a:rPr lang="en-US" sz="1400" spc="-55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V.</a:t>
            </a:r>
            <a:r>
              <a:rPr lang="en-US" sz="1400" spc="-65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Prehabilitation</a:t>
            </a:r>
            <a:r>
              <a:rPr lang="en-US" sz="1400" spc="-50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in</a:t>
            </a:r>
            <a:r>
              <a:rPr lang="en-US" sz="1400" spc="-60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perioperative</a:t>
            </a:r>
            <a:r>
              <a:rPr lang="en-US" sz="1400" spc="-50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care.</a:t>
            </a:r>
            <a:r>
              <a:rPr lang="en-US" sz="1400" spc="-55" dirty="0">
                <a:effectLst/>
                <a:ea typeface="Calibri" panose="020F0502020204030204" pitchFamily="34" charset="0"/>
              </a:rPr>
              <a:t> </a:t>
            </a:r>
            <a:r>
              <a:rPr lang="it-IT" sz="1400" spc="0" dirty="0">
                <a:effectLst/>
                <a:ea typeface="Calibri" panose="020F0502020204030204" pitchFamily="34" charset="0"/>
              </a:rPr>
              <a:t>Br</a:t>
            </a:r>
            <a:r>
              <a:rPr lang="it-IT" sz="1400" spc="-50" dirty="0">
                <a:effectLst/>
                <a:ea typeface="Calibri" panose="020F0502020204030204" pitchFamily="34" charset="0"/>
              </a:rPr>
              <a:t> </a:t>
            </a:r>
            <a:r>
              <a:rPr lang="it-IT" sz="1400" spc="0" dirty="0">
                <a:effectLst/>
                <a:ea typeface="Calibri" panose="020F0502020204030204" pitchFamily="34" charset="0"/>
              </a:rPr>
              <a:t>J</a:t>
            </a:r>
            <a:r>
              <a:rPr lang="it-IT" sz="1400" spc="-55" dirty="0">
                <a:effectLst/>
                <a:ea typeface="Calibri" panose="020F0502020204030204" pitchFamily="34" charset="0"/>
              </a:rPr>
              <a:t> </a:t>
            </a:r>
            <a:r>
              <a:rPr lang="it-IT" sz="1400" spc="0" dirty="0" err="1">
                <a:effectLst/>
                <a:ea typeface="Calibri" panose="020F0502020204030204" pitchFamily="34" charset="0"/>
              </a:rPr>
              <a:t>Surg</a:t>
            </a:r>
            <a:r>
              <a:rPr lang="it-IT" sz="1400" spc="0" dirty="0">
                <a:effectLst/>
                <a:ea typeface="Calibri" panose="020F0502020204030204" pitchFamily="34" charset="0"/>
              </a:rPr>
              <a:t>.</a:t>
            </a:r>
            <a:r>
              <a:rPr lang="it-IT" sz="1400" spc="-60" dirty="0">
                <a:effectLst/>
                <a:ea typeface="Calibri" panose="020F0502020204030204" pitchFamily="34" charset="0"/>
              </a:rPr>
              <a:t> </a:t>
            </a:r>
            <a:r>
              <a:rPr lang="it-IT" sz="1400" spc="-10" dirty="0">
                <a:effectLst/>
                <a:ea typeface="Calibri" panose="020F0502020204030204" pitchFamily="34" charset="0"/>
              </a:rPr>
              <a:t>2017;104:802–803.</a:t>
            </a:r>
            <a:endParaRPr lang="it-IT" sz="1400" spc="0" dirty="0">
              <a:effectLst/>
              <a:ea typeface="Calibri" panose="020F0502020204030204" pitchFamily="34" charset="0"/>
            </a:endParaRPr>
          </a:p>
          <a:p>
            <a:pPr marL="742950" marR="18415" lvl="1" indent="-285750">
              <a:lnSpc>
                <a:spcPct val="107000"/>
              </a:lnSpc>
              <a:spcBef>
                <a:spcPts val="105"/>
              </a:spcBef>
              <a:buSzPts val="1100"/>
              <a:buFont typeface="Calibri" panose="020F0502020204030204" pitchFamily="34" charset="0"/>
              <a:buChar char="-"/>
              <a:tabLst>
                <a:tab pos="546735" algn="l"/>
              </a:tabLst>
            </a:pPr>
            <a:r>
              <a:rPr lang="it-IT" sz="1400" spc="0" dirty="0">
                <a:effectLst/>
                <a:ea typeface="Calibri" panose="020F0502020204030204" pitchFamily="34" charset="0"/>
              </a:rPr>
              <a:t>Pinto</a:t>
            </a:r>
            <a:r>
              <a:rPr lang="it-IT" sz="1400" spc="-25" dirty="0">
                <a:effectLst/>
                <a:ea typeface="Calibri" panose="020F0502020204030204" pitchFamily="34" charset="0"/>
              </a:rPr>
              <a:t> </a:t>
            </a:r>
            <a:r>
              <a:rPr lang="it-IT" sz="1400" spc="0" dirty="0">
                <a:effectLst/>
                <a:ea typeface="Calibri" panose="020F0502020204030204" pitchFamily="34" charset="0"/>
              </a:rPr>
              <a:t>A,</a:t>
            </a:r>
            <a:r>
              <a:rPr lang="it-IT" sz="1400" spc="-20" dirty="0">
                <a:effectLst/>
                <a:ea typeface="Calibri" panose="020F0502020204030204" pitchFamily="34" charset="0"/>
              </a:rPr>
              <a:t> </a:t>
            </a:r>
            <a:r>
              <a:rPr lang="it-IT" sz="1400" spc="0" dirty="0" err="1">
                <a:effectLst/>
                <a:ea typeface="Calibri" panose="020F0502020204030204" pitchFamily="34" charset="0"/>
              </a:rPr>
              <a:t>Faiz</a:t>
            </a:r>
            <a:r>
              <a:rPr lang="it-IT" sz="1400" spc="-30" dirty="0">
                <a:effectLst/>
                <a:ea typeface="Calibri" panose="020F0502020204030204" pitchFamily="34" charset="0"/>
              </a:rPr>
              <a:t> </a:t>
            </a:r>
            <a:r>
              <a:rPr lang="it-IT" sz="1400" spc="0" dirty="0">
                <a:effectLst/>
                <a:ea typeface="Calibri" panose="020F0502020204030204" pitchFamily="34" charset="0"/>
              </a:rPr>
              <a:t>O,</a:t>
            </a:r>
            <a:r>
              <a:rPr lang="it-IT" sz="1400" spc="-30" dirty="0">
                <a:effectLst/>
                <a:ea typeface="Calibri" panose="020F0502020204030204" pitchFamily="34" charset="0"/>
              </a:rPr>
              <a:t> </a:t>
            </a:r>
            <a:r>
              <a:rPr lang="it-IT" sz="1400" spc="0" dirty="0">
                <a:effectLst/>
                <a:ea typeface="Calibri" panose="020F0502020204030204" pitchFamily="34" charset="0"/>
              </a:rPr>
              <a:t>Davis</a:t>
            </a:r>
            <a:r>
              <a:rPr lang="it-IT" sz="1400" spc="-35" dirty="0">
                <a:effectLst/>
                <a:ea typeface="Calibri" panose="020F0502020204030204" pitchFamily="34" charset="0"/>
              </a:rPr>
              <a:t> </a:t>
            </a:r>
            <a:r>
              <a:rPr lang="it-IT" sz="1400" spc="0" dirty="0">
                <a:effectLst/>
                <a:ea typeface="Calibri" panose="020F0502020204030204" pitchFamily="34" charset="0"/>
              </a:rPr>
              <a:t>R,</a:t>
            </a:r>
            <a:r>
              <a:rPr lang="it-IT" sz="1400" spc="-15" dirty="0">
                <a:effectLst/>
                <a:ea typeface="Calibri" panose="020F0502020204030204" pitchFamily="34" charset="0"/>
              </a:rPr>
              <a:t> </a:t>
            </a:r>
            <a:r>
              <a:rPr lang="it-IT" sz="1400" spc="0" dirty="0">
                <a:effectLst/>
                <a:ea typeface="Calibri" panose="020F0502020204030204" pitchFamily="34" charset="0"/>
              </a:rPr>
              <a:t>et</a:t>
            </a:r>
            <a:r>
              <a:rPr lang="it-IT" sz="1400" spc="-40" dirty="0">
                <a:effectLst/>
                <a:ea typeface="Calibri" panose="020F0502020204030204" pitchFamily="34" charset="0"/>
              </a:rPr>
              <a:t> </a:t>
            </a:r>
            <a:r>
              <a:rPr lang="it-IT" sz="1400" spc="0" dirty="0">
                <a:effectLst/>
                <a:ea typeface="Calibri" panose="020F0502020204030204" pitchFamily="34" charset="0"/>
              </a:rPr>
              <a:t>al.</a:t>
            </a:r>
            <a:r>
              <a:rPr lang="it-IT" sz="1400" spc="-15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Surgical</a:t>
            </a:r>
            <a:r>
              <a:rPr lang="en-US" sz="1400" spc="-20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complications</a:t>
            </a:r>
            <a:r>
              <a:rPr lang="en-US" sz="1400" spc="-25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and</a:t>
            </a:r>
            <a:r>
              <a:rPr lang="en-US" sz="1400" spc="-25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their</a:t>
            </a:r>
            <a:r>
              <a:rPr lang="en-US" sz="1400" spc="-20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impact</a:t>
            </a:r>
            <a:r>
              <a:rPr lang="en-US" sz="1400" spc="-30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on</a:t>
            </a:r>
            <a:r>
              <a:rPr lang="en-US" sz="1400" spc="-25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patients’</a:t>
            </a:r>
            <a:r>
              <a:rPr lang="en-US" sz="1400" spc="-20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psychosocial</a:t>
            </a:r>
            <a:r>
              <a:rPr lang="en-US" sz="1400" spc="-25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well- being: a systematic review and meta-analysis. </a:t>
            </a:r>
            <a:r>
              <a:rPr lang="it-IT" sz="1400" spc="0" dirty="0">
                <a:effectLst/>
                <a:ea typeface="Calibri" panose="020F0502020204030204" pitchFamily="34" charset="0"/>
              </a:rPr>
              <a:t>BMJ Open. 2016;6:e007224.</a:t>
            </a:r>
          </a:p>
          <a:p>
            <a:pPr marL="742950" marR="69215" lvl="1" indent="-285750">
              <a:lnSpc>
                <a:spcPct val="106000"/>
              </a:lnSpc>
              <a:spcBef>
                <a:spcPts val="10"/>
              </a:spcBef>
              <a:buSzPts val="1100"/>
              <a:buFont typeface="Calibri" panose="020F0502020204030204" pitchFamily="34" charset="0"/>
              <a:buChar char="-"/>
              <a:tabLst>
                <a:tab pos="546735" algn="l"/>
              </a:tabLst>
            </a:pPr>
            <a:r>
              <a:rPr lang="en-US" sz="1400" spc="0" dirty="0">
                <a:effectLst/>
                <a:ea typeface="Calibri" panose="020F0502020204030204" pitchFamily="34" charset="0"/>
              </a:rPr>
              <a:t>Roesch</a:t>
            </a:r>
            <a:r>
              <a:rPr lang="en-US" sz="1400" spc="-30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SC,</a:t>
            </a:r>
            <a:r>
              <a:rPr lang="en-US" sz="1400" spc="-30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Weiner</a:t>
            </a:r>
            <a:r>
              <a:rPr lang="en-US" sz="1400" spc="-30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B.</a:t>
            </a:r>
            <a:r>
              <a:rPr lang="en-US" sz="1400" spc="-30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A</a:t>
            </a:r>
            <a:r>
              <a:rPr lang="en-US" sz="1400" spc="-40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meta-analytic</a:t>
            </a:r>
            <a:r>
              <a:rPr lang="en-US" sz="1400" spc="-30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review</a:t>
            </a:r>
            <a:r>
              <a:rPr lang="en-US" sz="1400" spc="-35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of</a:t>
            </a:r>
            <a:r>
              <a:rPr lang="en-US" sz="1400" spc="-30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coping</a:t>
            </a:r>
            <a:r>
              <a:rPr lang="en-US" sz="1400" spc="-30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with</a:t>
            </a:r>
            <a:r>
              <a:rPr lang="en-US" sz="1400" spc="-30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illness:</a:t>
            </a:r>
            <a:r>
              <a:rPr lang="en-US" sz="1400" spc="-30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do</a:t>
            </a:r>
            <a:r>
              <a:rPr lang="en-US" sz="1400" spc="-25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causal</a:t>
            </a:r>
            <a:r>
              <a:rPr lang="en-US" sz="1400" spc="-30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attributions</a:t>
            </a:r>
            <a:r>
              <a:rPr lang="en-US" sz="1400" spc="-30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matter?</a:t>
            </a:r>
            <a:r>
              <a:rPr lang="en-US" sz="1400" spc="-30" dirty="0">
                <a:effectLst/>
                <a:ea typeface="Calibri" panose="020F0502020204030204" pitchFamily="34" charset="0"/>
              </a:rPr>
              <a:t> </a:t>
            </a:r>
            <a:r>
              <a:rPr lang="it-IT" sz="1400" spc="0" dirty="0">
                <a:effectLst/>
                <a:ea typeface="Calibri" panose="020F0502020204030204" pitchFamily="34" charset="0"/>
              </a:rPr>
              <a:t>J </a:t>
            </a:r>
            <a:r>
              <a:rPr lang="it-IT" sz="1400" spc="0" dirty="0" err="1">
                <a:effectLst/>
                <a:ea typeface="Calibri" panose="020F0502020204030204" pitchFamily="34" charset="0"/>
              </a:rPr>
              <a:t>Psychosom</a:t>
            </a:r>
            <a:r>
              <a:rPr lang="it-IT" sz="1400" spc="0" dirty="0">
                <a:effectLst/>
                <a:ea typeface="Calibri" panose="020F0502020204030204" pitchFamily="34" charset="0"/>
              </a:rPr>
              <a:t> Res. 2001;50:205–219. 6.</a:t>
            </a:r>
          </a:p>
          <a:p>
            <a:pPr marL="742950" marR="69215" lvl="1" indent="-285750">
              <a:lnSpc>
                <a:spcPct val="106000"/>
              </a:lnSpc>
              <a:spcBef>
                <a:spcPts val="10"/>
              </a:spcBef>
              <a:buSzPts val="1100"/>
              <a:buFont typeface="Calibri" panose="020F0502020204030204" pitchFamily="34" charset="0"/>
              <a:buChar char="-"/>
              <a:tabLst>
                <a:tab pos="546735" algn="l"/>
              </a:tabLst>
            </a:pPr>
            <a:r>
              <a:rPr lang="it-IT" sz="1400" dirty="0" err="1"/>
              <a:t>Rothbaum</a:t>
            </a:r>
            <a:r>
              <a:rPr lang="it-IT" sz="1400" dirty="0"/>
              <a:t>, B. O., </a:t>
            </a:r>
            <a:r>
              <a:rPr lang="it-IT" sz="1400" dirty="0" err="1"/>
              <a:t>Kearns</a:t>
            </a:r>
            <a:r>
              <a:rPr lang="it-IT" sz="1400" dirty="0"/>
              <a:t>, M. C., Price, M., </a:t>
            </a:r>
            <a:r>
              <a:rPr lang="it-IT" sz="1400" dirty="0" err="1"/>
              <a:t>Malcoun</a:t>
            </a:r>
            <a:r>
              <a:rPr lang="it-IT" sz="1400" dirty="0"/>
              <a:t>, E., Davis, M., </a:t>
            </a:r>
            <a:r>
              <a:rPr lang="it-IT" sz="1400" dirty="0" err="1"/>
              <a:t>Ressler</a:t>
            </a:r>
            <a:r>
              <a:rPr lang="it-IT" sz="1400" dirty="0"/>
              <a:t>, K. J., ... &amp; </a:t>
            </a:r>
            <a:r>
              <a:rPr lang="it-IT" sz="1400" dirty="0" err="1"/>
              <a:t>Houry</a:t>
            </a:r>
            <a:r>
              <a:rPr lang="it-IT" sz="1400" dirty="0"/>
              <a:t>, D. (2012). </a:t>
            </a:r>
            <a:r>
              <a:rPr lang="it-IT" sz="1400" dirty="0" err="1"/>
              <a:t>Early</a:t>
            </a:r>
            <a:r>
              <a:rPr lang="it-IT" sz="1400" dirty="0"/>
              <a:t> </a:t>
            </a:r>
            <a:r>
              <a:rPr lang="it-IT" sz="1400" dirty="0" err="1"/>
              <a:t>intervention</a:t>
            </a:r>
            <a:r>
              <a:rPr lang="it-IT" sz="1400" dirty="0"/>
              <a:t> </a:t>
            </a:r>
            <a:r>
              <a:rPr lang="it-IT" sz="1400" dirty="0" err="1"/>
              <a:t>may</a:t>
            </a:r>
            <a:r>
              <a:rPr lang="it-IT" sz="1400" dirty="0"/>
              <a:t> </a:t>
            </a:r>
            <a:r>
              <a:rPr lang="it-IT" sz="1400" dirty="0" err="1"/>
              <a:t>prevent</a:t>
            </a:r>
            <a:r>
              <a:rPr lang="it-IT" sz="1400" dirty="0"/>
              <a:t> the </a:t>
            </a:r>
            <a:r>
              <a:rPr lang="it-IT" sz="1400" dirty="0" err="1"/>
              <a:t>development</a:t>
            </a:r>
            <a:r>
              <a:rPr lang="it-IT" sz="1400" dirty="0"/>
              <a:t> of </a:t>
            </a:r>
            <a:r>
              <a:rPr lang="it-IT" sz="1400" dirty="0" err="1"/>
              <a:t>posttraumatic</a:t>
            </a:r>
            <a:r>
              <a:rPr lang="it-IT" sz="1400" dirty="0"/>
              <a:t> stress disorder: a </a:t>
            </a:r>
            <a:r>
              <a:rPr lang="it-IT" sz="1400" dirty="0" err="1"/>
              <a:t>randomized</a:t>
            </a:r>
            <a:r>
              <a:rPr lang="it-IT" sz="1400" dirty="0"/>
              <a:t> pilot </a:t>
            </a:r>
            <a:r>
              <a:rPr lang="it-IT" sz="1400" dirty="0" err="1"/>
              <a:t>civilian</a:t>
            </a:r>
            <a:r>
              <a:rPr lang="it-IT" sz="1400" dirty="0"/>
              <a:t> study with </a:t>
            </a:r>
            <a:r>
              <a:rPr lang="it-IT" sz="1400" dirty="0" err="1"/>
              <a:t>modified</a:t>
            </a:r>
            <a:r>
              <a:rPr lang="it-IT" sz="1400" dirty="0"/>
              <a:t> </a:t>
            </a:r>
            <a:r>
              <a:rPr lang="it-IT" sz="1400" dirty="0" err="1"/>
              <a:t>prolonged</a:t>
            </a:r>
            <a:r>
              <a:rPr lang="it-IT" sz="1400" dirty="0"/>
              <a:t> </a:t>
            </a:r>
            <a:r>
              <a:rPr lang="it-IT" sz="1400" dirty="0" err="1"/>
              <a:t>exposure</a:t>
            </a:r>
            <a:r>
              <a:rPr lang="it-IT" sz="1400" dirty="0"/>
              <a:t>. </a:t>
            </a:r>
            <a:r>
              <a:rPr lang="it-IT" sz="1400" i="1" dirty="0" err="1"/>
              <a:t>Biological</a:t>
            </a:r>
            <a:r>
              <a:rPr lang="it-IT" sz="1400" i="1" dirty="0"/>
              <a:t> </a:t>
            </a:r>
            <a:r>
              <a:rPr lang="it-IT" sz="1400" i="1" dirty="0" err="1"/>
              <a:t>psychiatry</a:t>
            </a:r>
            <a:r>
              <a:rPr lang="it-IT" sz="1400" dirty="0"/>
              <a:t>, </a:t>
            </a:r>
            <a:r>
              <a:rPr lang="it-IT" sz="1400" i="1" dirty="0"/>
              <a:t>72</a:t>
            </a:r>
            <a:r>
              <a:rPr lang="it-IT" sz="1400" dirty="0"/>
              <a:t>(11), 957-963.</a:t>
            </a:r>
            <a:endParaRPr lang="it-IT" sz="1400" spc="0" dirty="0">
              <a:effectLst/>
              <a:ea typeface="Calibri" panose="020F0502020204030204" pitchFamily="34" charset="0"/>
            </a:endParaRPr>
          </a:p>
          <a:p>
            <a:pPr marL="742950" marR="172085" lvl="1" indent="-285750">
              <a:lnSpc>
                <a:spcPct val="107000"/>
              </a:lnSpc>
              <a:spcBef>
                <a:spcPts val="20"/>
              </a:spcBef>
              <a:buSzPts val="1100"/>
              <a:buFont typeface="Calibri" panose="020F0502020204030204" pitchFamily="34" charset="0"/>
              <a:buChar char="-"/>
              <a:tabLst>
                <a:tab pos="546735" algn="l"/>
              </a:tabLst>
            </a:pPr>
            <a:r>
              <a:rPr lang="en-US" sz="1400" spc="0" dirty="0">
                <a:effectLst/>
                <a:ea typeface="Calibri" panose="020F0502020204030204" pitchFamily="34" charset="0"/>
              </a:rPr>
              <a:t>Schwarzer</a:t>
            </a:r>
            <a:r>
              <a:rPr lang="en-US" sz="1400" spc="-30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R,</a:t>
            </a:r>
            <a:r>
              <a:rPr lang="en-US" sz="1400" spc="-30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Leppin</a:t>
            </a:r>
            <a:r>
              <a:rPr lang="en-US" sz="1400" spc="-30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A.</a:t>
            </a:r>
            <a:r>
              <a:rPr lang="en-US" sz="1400" spc="-35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Social</a:t>
            </a:r>
            <a:r>
              <a:rPr lang="en-US" sz="1400" spc="-20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support</a:t>
            </a:r>
            <a:r>
              <a:rPr lang="en-US" sz="1400" spc="-20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and</a:t>
            </a:r>
            <a:r>
              <a:rPr lang="en-US" sz="1400" spc="-25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health:</a:t>
            </a:r>
            <a:r>
              <a:rPr lang="en-US" sz="1400" spc="-30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a</a:t>
            </a:r>
            <a:r>
              <a:rPr lang="en-US" sz="1400" spc="-20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theoretical</a:t>
            </a:r>
            <a:r>
              <a:rPr lang="en-US" sz="1400" spc="-35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and</a:t>
            </a:r>
            <a:r>
              <a:rPr lang="en-US" sz="1400" spc="-25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empirical</a:t>
            </a:r>
            <a:r>
              <a:rPr lang="en-US" sz="1400" spc="-20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overview.</a:t>
            </a:r>
            <a:r>
              <a:rPr lang="en-US" sz="1400" spc="-20" dirty="0">
                <a:effectLst/>
                <a:ea typeface="Calibri" panose="020F0502020204030204" pitchFamily="34" charset="0"/>
              </a:rPr>
              <a:t> </a:t>
            </a:r>
            <a:r>
              <a:rPr lang="it-IT" sz="1400" spc="0" dirty="0">
                <a:effectLst/>
                <a:ea typeface="Calibri" panose="020F0502020204030204" pitchFamily="34" charset="0"/>
              </a:rPr>
              <a:t>J</a:t>
            </a:r>
            <a:r>
              <a:rPr lang="it-IT" sz="1400" spc="-25" dirty="0">
                <a:effectLst/>
                <a:ea typeface="Calibri" panose="020F0502020204030204" pitchFamily="34" charset="0"/>
              </a:rPr>
              <a:t> </a:t>
            </a:r>
            <a:r>
              <a:rPr lang="it-IT" sz="1400" spc="0" dirty="0" err="1">
                <a:effectLst/>
                <a:ea typeface="Calibri" panose="020F0502020204030204" pitchFamily="34" charset="0"/>
              </a:rPr>
              <a:t>Soc</a:t>
            </a:r>
            <a:r>
              <a:rPr lang="it-IT" sz="1400" spc="-30" dirty="0">
                <a:effectLst/>
                <a:ea typeface="Calibri" panose="020F0502020204030204" pitchFamily="34" charset="0"/>
              </a:rPr>
              <a:t> </a:t>
            </a:r>
            <a:r>
              <a:rPr lang="it-IT" sz="1400" spc="0" dirty="0">
                <a:effectLst/>
                <a:ea typeface="Calibri" panose="020F0502020204030204" pitchFamily="34" charset="0"/>
              </a:rPr>
              <a:t>Pers Relation. 1991;8:99–127. 7.</a:t>
            </a:r>
          </a:p>
          <a:p>
            <a:pPr marL="742950" marR="220345" lvl="1" indent="-285750">
              <a:lnSpc>
                <a:spcPct val="107000"/>
              </a:lnSpc>
              <a:buSzPts val="1100"/>
              <a:buFont typeface="Calibri" panose="020F0502020204030204" pitchFamily="34" charset="0"/>
              <a:buChar char="-"/>
              <a:tabLst>
                <a:tab pos="546735" algn="l"/>
              </a:tabLst>
            </a:pPr>
            <a:r>
              <a:rPr lang="en-US" sz="1400" spc="0" dirty="0" err="1">
                <a:effectLst/>
                <a:ea typeface="Calibri" panose="020F0502020204030204" pitchFamily="34" charset="0"/>
              </a:rPr>
              <a:t>Tsimopoulou</a:t>
            </a:r>
            <a:r>
              <a:rPr lang="en-US" sz="1400" spc="-40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I,</a:t>
            </a:r>
            <a:r>
              <a:rPr lang="en-US" sz="1400" spc="-45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Pasquali</a:t>
            </a:r>
            <a:r>
              <a:rPr lang="en-US" sz="1400" spc="-40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S,</a:t>
            </a:r>
            <a:r>
              <a:rPr lang="en-US" sz="1400" spc="-45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Howard</a:t>
            </a:r>
            <a:r>
              <a:rPr lang="en-US" sz="1400" spc="-40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R,</a:t>
            </a:r>
            <a:r>
              <a:rPr lang="en-US" sz="1400" spc="-45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et</a:t>
            </a:r>
            <a:r>
              <a:rPr lang="en-US" sz="1400" spc="-35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al.</a:t>
            </a:r>
            <a:r>
              <a:rPr lang="en-US" sz="1400" spc="-40" dirty="0">
                <a:effectLst/>
                <a:ea typeface="Calibri" panose="020F0502020204030204" pitchFamily="34" charset="0"/>
              </a:rPr>
              <a:t> </a:t>
            </a:r>
            <a:r>
              <a:rPr lang="it-IT" sz="1400" spc="0" dirty="0" err="1">
                <a:effectLst/>
                <a:ea typeface="Calibri" panose="020F0502020204030204" pitchFamily="34" charset="0"/>
              </a:rPr>
              <a:t>Psychological</a:t>
            </a:r>
            <a:r>
              <a:rPr lang="it-IT" sz="1400" spc="-35" dirty="0">
                <a:effectLst/>
                <a:ea typeface="Calibri" panose="020F0502020204030204" pitchFamily="34" charset="0"/>
              </a:rPr>
              <a:t> </a:t>
            </a:r>
            <a:r>
              <a:rPr lang="it-IT" sz="1400" spc="0" dirty="0" err="1">
                <a:effectLst/>
                <a:ea typeface="Calibri" panose="020F0502020204030204" pitchFamily="34" charset="0"/>
              </a:rPr>
              <a:t>prehabilitation</a:t>
            </a:r>
            <a:r>
              <a:rPr lang="it-IT" sz="1400" spc="-35" dirty="0">
                <a:effectLst/>
                <a:ea typeface="Calibri" panose="020F0502020204030204" pitchFamily="34" charset="0"/>
              </a:rPr>
              <a:t> </a:t>
            </a:r>
            <a:r>
              <a:rPr lang="it-IT" sz="1400" spc="0" dirty="0" err="1">
                <a:effectLst/>
                <a:ea typeface="Calibri" panose="020F0502020204030204" pitchFamily="34" charset="0"/>
              </a:rPr>
              <a:t>before</a:t>
            </a:r>
            <a:r>
              <a:rPr lang="it-IT" sz="1400" spc="-35" dirty="0">
                <a:effectLst/>
                <a:ea typeface="Calibri" panose="020F0502020204030204" pitchFamily="34" charset="0"/>
              </a:rPr>
              <a:t> </a:t>
            </a:r>
            <a:r>
              <a:rPr lang="it-IT" sz="1400" spc="0" dirty="0" err="1">
                <a:effectLst/>
                <a:ea typeface="Calibri" panose="020F0502020204030204" pitchFamily="34" charset="0"/>
              </a:rPr>
              <a:t>cancer</a:t>
            </a:r>
            <a:r>
              <a:rPr lang="it-IT" sz="1400" spc="-35" dirty="0">
                <a:effectLst/>
                <a:ea typeface="Calibri" panose="020F0502020204030204" pitchFamily="34" charset="0"/>
              </a:rPr>
              <a:t> </a:t>
            </a:r>
            <a:r>
              <a:rPr lang="it-IT" sz="1400" spc="0" dirty="0">
                <a:effectLst/>
                <a:ea typeface="Calibri" panose="020F0502020204030204" pitchFamily="34" charset="0"/>
              </a:rPr>
              <a:t>surgery:</a:t>
            </a:r>
            <a:r>
              <a:rPr lang="it-IT" sz="1400" spc="-35" dirty="0">
                <a:effectLst/>
                <a:ea typeface="Calibri" panose="020F0502020204030204" pitchFamily="34" charset="0"/>
              </a:rPr>
              <a:t> </a:t>
            </a:r>
            <a:r>
              <a:rPr lang="it-IT" sz="1400" spc="0" dirty="0">
                <a:effectLst/>
                <a:ea typeface="Calibri" panose="020F0502020204030204" pitchFamily="34" charset="0"/>
              </a:rPr>
              <a:t>a </a:t>
            </a:r>
            <a:r>
              <a:rPr lang="it-IT" sz="1400" spc="0" dirty="0" err="1">
                <a:effectLst/>
                <a:ea typeface="Calibri" panose="020F0502020204030204" pitchFamily="34" charset="0"/>
              </a:rPr>
              <a:t>systematic</a:t>
            </a:r>
            <a:r>
              <a:rPr lang="it-IT" sz="1400" spc="0" dirty="0">
                <a:effectLst/>
                <a:ea typeface="Calibri" panose="020F0502020204030204" pitchFamily="34" charset="0"/>
              </a:rPr>
              <a:t> review. Ann </a:t>
            </a:r>
            <a:r>
              <a:rPr lang="it-IT" sz="1400" spc="0" dirty="0" err="1">
                <a:effectLst/>
                <a:ea typeface="Calibri" panose="020F0502020204030204" pitchFamily="34" charset="0"/>
              </a:rPr>
              <a:t>Surg</a:t>
            </a:r>
            <a:r>
              <a:rPr lang="it-IT" sz="1400" spc="0" dirty="0">
                <a:effectLst/>
                <a:ea typeface="Calibri" panose="020F0502020204030204" pitchFamily="34" charset="0"/>
              </a:rPr>
              <a:t> </a:t>
            </a:r>
            <a:r>
              <a:rPr lang="it-IT" sz="1400" spc="0" dirty="0" err="1">
                <a:effectLst/>
                <a:ea typeface="Calibri" panose="020F0502020204030204" pitchFamily="34" charset="0"/>
              </a:rPr>
              <a:t>Oncol</a:t>
            </a:r>
            <a:r>
              <a:rPr lang="it-IT" sz="1400" spc="0" dirty="0">
                <a:effectLst/>
                <a:ea typeface="Calibri" panose="020F0502020204030204" pitchFamily="34" charset="0"/>
              </a:rPr>
              <a:t>. 2015;22:4117– 4123.</a:t>
            </a:r>
          </a:p>
          <a:p>
            <a:pPr marL="742950" lvl="1" indent="-285750">
              <a:lnSpc>
                <a:spcPts val="1335"/>
              </a:lnSpc>
              <a:buSzPts val="1100"/>
              <a:buFont typeface="Calibri" panose="020F0502020204030204" pitchFamily="34" charset="0"/>
              <a:buChar char="-"/>
              <a:tabLst>
                <a:tab pos="546735" algn="l"/>
              </a:tabLst>
            </a:pPr>
            <a:r>
              <a:rPr lang="en-US" sz="1400" spc="0" dirty="0">
                <a:effectLst/>
                <a:ea typeface="Calibri" panose="020F0502020204030204" pitchFamily="34" charset="0"/>
              </a:rPr>
              <a:t>Winegar</a:t>
            </a:r>
            <a:r>
              <a:rPr lang="en-US" sz="1400" spc="-55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DA,</a:t>
            </a:r>
            <a:r>
              <a:rPr lang="en-US" sz="1400" spc="-40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Sherif</a:t>
            </a:r>
            <a:r>
              <a:rPr lang="en-US" sz="1400" spc="-55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B,</a:t>
            </a:r>
            <a:r>
              <a:rPr lang="en-US" sz="1400" spc="-50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Pate</a:t>
            </a:r>
            <a:r>
              <a:rPr lang="en-US" sz="1400" spc="-50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V,</a:t>
            </a:r>
            <a:r>
              <a:rPr lang="en-US" sz="1400" spc="-40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DeMaria</a:t>
            </a:r>
            <a:r>
              <a:rPr lang="en-US" sz="1400" spc="-40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EJ:</a:t>
            </a:r>
            <a:r>
              <a:rPr lang="en-US" sz="1400" spc="-50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Venous</a:t>
            </a:r>
            <a:r>
              <a:rPr lang="en-US" sz="1400" spc="-45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thromboembolism</a:t>
            </a:r>
            <a:r>
              <a:rPr lang="en-US" sz="1400" spc="-55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after</a:t>
            </a:r>
            <a:r>
              <a:rPr lang="en-US" sz="1400" spc="-40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0" dirty="0">
                <a:effectLst/>
                <a:ea typeface="Calibri" panose="020F0502020204030204" pitchFamily="34" charset="0"/>
              </a:rPr>
              <a:t>bariatric</a:t>
            </a:r>
            <a:r>
              <a:rPr lang="en-US" sz="1400" spc="-40" dirty="0">
                <a:effectLst/>
                <a:ea typeface="Calibri" panose="020F0502020204030204" pitchFamily="34" charset="0"/>
              </a:rPr>
              <a:t> </a:t>
            </a:r>
            <a:r>
              <a:rPr lang="en-US" sz="1400" spc="-10" dirty="0">
                <a:effectLst/>
                <a:ea typeface="Calibri" panose="020F0502020204030204" pitchFamily="34" charset="0"/>
              </a:rPr>
              <a:t>surgery</a:t>
            </a:r>
            <a:endParaRPr lang="it-IT" sz="1400" spc="0" dirty="0">
              <a:effectLst/>
              <a:ea typeface="Calibri" panose="020F0502020204030204" pitchFamily="34" charset="0"/>
            </a:endParaRPr>
          </a:p>
          <a:p>
            <a:pPr marL="546735" indent="-228600">
              <a:lnSpc>
                <a:spcPct val="107000"/>
              </a:lnSpc>
              <a:spcBef>
                <a:spcPts val="110"/>
              </a:spcBef>
              <a:buNone/>
            </a:pPr>
            <a:r>
              <a:rPr lang="en-US" sz="1400" dirty="0">
                <a:effectLst/>
                <a:ea typeface="Calibri" panose="020F0502020204030204" pitchFamily="34" charset="0"/>
              </a:rPr>
              <a:t>   performed</a:t>
            </a:r>
            <a:r>
              <a:rPr lang="en-US" sz="1400" spc="-30" dirty="0">
                <a:effectLst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ea typeface="Calibri" panose="020F0502020204030204" pitchFamily="34" charset="0"/>
              </a:rPr>
              <a:t>by</a:t>
            </a:r>
            <a:r>
              <a:rPr lang="en-US" sz="1400" spc="-30" dirty="0">
                <a:effectLst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ea typeface="Calibri" panose="020F0502020204030204" pitchFamily="34" charset="0"/>
              </a:rPr>
              <a:t>bariatric</a:t>
            </a:r>
            <a:r>
              <a:rPr lang="en-US" sz="1400" spc="-30" dirty="0">
                <a:effectLst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ea typeface="Calibri" panose="020F0502020204030204" pitchFamily="34" charset="0"/>
              </a:rPr>
              <a:t>surgery</a:t>
            </a:r>
            <a:r>
              <a:rPr lang="en-US" sz="1400" spc="-40" dirty="0">
                <a:effectLst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ea typeface="Calibri" panose="020F0502020204030204" pitchFamily="34" charset="0"/>
              </a:rPr>
              <a:t>center</a:t>
            </a:r>
            <a:r>
              <a:rPr lang="en-US" sz="1400" spc="-40" dirty="0">
                <a:effectLst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ea typeface="Calibri" panose="020F0502020204030204" pitchFamily="34" charset="0"/>
              </a:rPr>
              <a:t>of</a:t>
            </a:r>
            <a:r>
              <a:rPr lang="en-US" sz="1400" spc="-30" dirty="0">
                <a:effectLst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ea typeface="Calibri" panose="020F0502020204030204" pitchFamily="34" charset="0"/>
              </a:rPr>
              <a:t>excellence</a:t>
            </a:r>
            <a:r>
              <a:rPr lang="en-US" sz="1400" spc="-30" dirty="0">
                <a:effectLst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ea typeface="Calibri" panose="020F0502020204030204" pitchFamily="34" charset="0"/>
              </a:rPr>
              <a:t>participants:</a:t>
            </a:r>
            <a:r>
              <a:rPr lang="en-US" sz="1400" spc="-25" dirty="0">
                <a:effectLst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ea typeface="Calibri" panose="020F0502020204030204" pitchFamily="34" charset="0"/>
              </a:rPr>
              <a:t>analysis</a:t>
            </a:r>
            <a:r>
              <a:rPr lang="en-US" sz="1400" spc="-30" dirty="0">
                <a:effectLst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ea typeface="Calibri" panose="020F0502020204030204" pitchFamily="34" charset="0"/>
              </a:rPr>
              <a:t>of</a:t>
            </a:r>
            <a:r>
              <a:rPr lang="en-US" sz="1400" spc="-40" dirty="0">
                <a:effectLst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ea typeface="Calibri" panose="020F0502020204030204" pitchFamily="34" charset="0"/>
              </a:rPr>
              <a:t>the</a:t>
            </a:r>
            <a:r>
              <a:rPr lang="en-US" sz="1400" spc="-40" dirty="0">
                <a:effectLst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ea typeface="Calibri" panose="020F0502020204030204" pitchFamily="34" charset="0"/>
              </a:rPr>
              <a:t>bariatric</a:t>
            </a:r>
            <a:r>
              <a:rPr lang="en-US" sz="1400" spc="-30" dirty="0">
                <a:effectLst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ea typeface="Calibri" panose="020F0502020204030204" pitchFamily="34" charset="0"/>
              </a:rPr>
              <a:t>outcomes longitudinal database. </a:t>
            </a:r>
            <a:r>
              <a:rPr lang="it-IT" sz="1400" dirty="0" err="1">
                <a:effectLst/>
                <a:ea typeface="Calibri" panose="020F0502020204030204" pitchFamily="34" charset="0"/>
              </a:rPr>
              <a:t>Surg</a:t>
            </a:r>
            <a:r>
              <a:rPr lang="it-IT" sz="1400" dirty="0">
                <a:effectLst/>
                <a:ea typeface="Calibri" panose="020F0502020204030204" pitchFamily="34" charset="0"/>
              </a:rPr>
              <a:t> </a:t>
            </a:r>
            <a:r>
              <a:rPr lang="it-IT" sz="1400" dirty="0" err="1">
                <a:effectLst/>
                <a:ea typeface="Calibri" panose="020F0502020204030204" pitchFamily="34" charset="0"/>
              </a:rPr>
              <a:t>Obes</a:t>
            </a:r>
            <a:r>
              <a:rPr lang="it-IT" sz="1400" dirty="0">
                <a:effectLst/>
                <a:ea typeface="Calibri" panose="020F0502020204030204" pitchFamily="34" charset="0"/>
              </a:rPr>
              <a:t> </a:t>
            </a:r>
            <a:r>
              <a:rPr lang="it-IT" sz="1400" dirty="0" err="1">
                <a:effectLst/>
                <a:ea typeface="Calibri" panose="020F0502020204030204" pitchFamily="34" charset="0"/>
              </a:rPr>
              <a:t>Relat</a:t>
            </a:r>
            <a:r>
              <a:rPr lang="it-IT" sz="1400" dirty="0">
                <a:effectLst/>
                <a:ea typeface="Calibri" panose="020F0502020204030204" pitchFamily="34" charset="0"/>
              </a:rPr>
              <a:t> </a:t>
            </a:r>
            <a:r>
              <a:rPr lang="it-IT" sz="1400" dirty="0" err="1">
                <a:effectLst/>
                <a:ea typeface="Calibri" panose="020F0502020204030204" pitchFamily="34" charset="0"/>
              </a:rPr>
              <a:t>Dis</a:t>
            </a:r>
            <a:r>
              <a:rPr lang="it-IT" sz="1400" dirty="0">
                <a:effectLst/>
                <a:ea typeface="Calibri" panose="020F0502020204030204" pitchFamily="34" charset="0"/>
              </a:rPr>
              <a:t> 2011; 7(2):181–188</a:t>
            </a:r>
          </a:p>
        </p:txBody>
      </p:sp>
    </p:spTree>
    <p:extLst>
      <p:ext uri="{BB962C8B-B14F-4D97-AF65-F5344CB8AC3E}">
        <p14:creationId xmlns:p14="http://schemas.microsoft.com/office/powerpoint/2010/main" val="7706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BA94A70E-E129-75C6-7479-B78BA499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13D61"/>
                </a:solidFill>
              </a:rPr>
              <a:t>Introduzione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C09A009-D0EB-2933-9C5E-57E989983C3D}"/>
              </a:ext>
            </a:extLst>
          </p:cNvPr>
          <p:cNvSpPr txBox="1"/>
          <p:nvPr/>
        </p:nvSpPr>
        <p:spPr>
          <a:xfrm>
            <a:off x="401097" y="2508845"/>
            <a:ext cx="11389806" cy="2907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Gli individui affetti da </a:t>
            </a:r>
            <a:r>
              <a:rPr lang="it-IT" b="1" dirty="0"/>
              <a:t>obesità</a:t>
            </a:r>
            <a:r>
              <a:rPr lang="it-IT" dirty="0"/>
              <a:t> </a:t>
            </a:r>
            <a:r>
              <a:rPr lang="it-IT" dirty="0">
                <a:sym typeface="Wingdings" panose="05000000000000000000" pitchFamily="2" charset="2"/>
              </a:rPr>
              <a:t> </a:t>
            </a:r>
            <a:r>
              <a:rPr lang="it-IT" b="1" dirty="0"/>
              <a:t>stigma sociale</a:t>
            </a:r>
            <a:r>
              <a:rPr lang="it-IT" dirty="0"/>
              <a:t>, caratteristiche psicologiche (</a:t>
            </a:r>
            <a:r>
              <a:rPr lang="it-IT" b="1" dirty="0">
                <a:solidFill>
                  <a:srgbClr val="013D61"/>
                </a:solidFill>
              </a:rPr>
              <a:t>disregolazione</a:t>
            </a:r>
            <a:r>
              <a:rPr lang="it-IT" b="1" dirty="0"/>
              <a:t> </a:t>
            </a:r>
            <a:r>
              <a:rPr lang="it-IT" b="1" dirty="0">
                <a:solidFill>
                  <a:srgbClr val="013D61"/>
                </a:solidFill>
              </a:rPr>
              <a:t>emotiva</a:t>
            </a:r>
            <a:r>
              <a:rPr lang="it-IT" dirty="0"/>
              <a:t>, </a:t>
            </a:r>
            <a:r>
              <a:rPr lang="it-IT" b="1" dirty="0">
                <a:solidFill>
                  <a:srgbClr val="013D61"/>
                </a:solidFill>
              </a:rPr>
              <a:t>personalità</a:t>
            </a:r>
            <a:r>
              <a:rPr lang="it-IT" dirty="0"/>
              <a:t>, </a:t>
            </a:r>
            <a:r>
              <a:rPr lang="it-IT" b="1" dirty="0">
                <a:solidFill>
                  <a:srgbClr val="013D61"/>
                </a:solidFill>
              </a:rPr>
              <a:t>depressione</a:t>
            </a:r>
            <a:r>
              <a:rPr lang="it-IT" dirty="0"/>
              <a:t>, </a:t>
            </a:r>
            <a:r>
              <a:rPr lang="it-IT" b="1" dirty="0">
                <a:solidFill>
                  <a:srgbClr val="013D61"/>
                </a:solidFill>
              </a:rPr>
              <a:t>ansia</a:t>
            </a:r>
            <a:r>
              <a:rPr lang="it-IT" dirty="0"/>
              <a:t>)</a:t>
            </a:r>
          </a:p>
          <a:p>
            <a:r>
              <a:rPr lang="it-IT" dirty="0"/>
              <a:t>Le caratteristiche psicologiche portano a </a:t>
            </a:r>
            <a:r>
              <a:rPr lang="it-IT" b="1" dirty="0">
                <a:solidFill>
                  <a:srgbClr val="013D61"/>
                </a:solidFill>
              </a:rPr>
              <a:t>diversi livelli di stress </a:t>
            </a:r>
            <a:r>
              <a:rPr lang="it-IT" dirty="0"/>
              <a:t>nei pazienti post-bariatrici (</a:t>
            </a:r>
            <a:r>
              <a:rPr lang="en-US" dirty="0" err="1"/>
              <a:t>Koball</a:t>
            </a:r>
            <a:r>
              <a:rPr lang="en-US" dirty="0"/>
              <a:t> et al., 2016).</a:t>
            </a:r>
          </a:p>
          <a:p>
            <a:endParaRPr lang="en-US" dirty="0"/>
          </a:p>
          <a:p>
            <a:r>
              <a:rPr lang="it-IT" dirty="0"/>
              <a:t>Sebbene la qualità di vita mentale possa migliorare dopo la chirurgia bariatrica, le </a:t>
            </a:r>
            <a:r>
              <a:rPr lang="it-IT" b="1" dirty="0"/>
              <a:t>complicanze </a:t>
            </a:r>
            <a:r>
              <a:rPr lang="it-IT" dirty="0"/>
              <a:t>(e il loro timing) possono </a:t>
            </a:r>
            <a:r>
              <a:rPr lang="it-IT" b="1" dirty="0">
                <a:solidFill>
                  <a:srgbClr val="013D61"/>
                </a:solidFill>
              </a:rPr>
              <a:t>ostacolare questo miglioramento </a:t>
            </a:r>
            <a:r>
              <a:rPr lang="it-IT" dirty="0"/>
              <a:t>(Karlsson et al., 1998)</a:t>
            </a:r>
            <a:br>
              <a:rPr lang="it-IT" dirty="0"/>
            </a:b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pazienti che presentano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complicanze 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chirurgiche riportano </a:t>
            </a:r>
            <a:r>
              <a:rPr lang="it-IT" sz="1800" b="1" kern="100" dirty="0">
                <a:solidFill>
                  <a:srgbClr val="013D6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livelli significativamente ridotti di qualità di vita fisica e mentale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ansia e umore (Ho et al., 2018; </a:t>
            </a:r>
            <a:r>
              <a:rPr lang="en-US" dirty="0"/>
              <a:t>Pinto et al., 2016; Vincent et al., 2016) </a:t>
            </a:r>
            <a:r>
              <a:rPr lang="en-US" b="1" u="sng" dirty="0"/>
              <a:t>a </a:t>
            </a:r>
            <a:r>
              <a:rPr lang="en-US" b="1" u="sng" dirty="0" err="1"/>
              <a:t>prescindere</a:t>
            </a:r>
            <a:r>
              <a:rPr lang="en-US" b="1" u="sng" dirty="0"/>
              <a:t> dal calo </a:t>
            </a:r>
            <a:r>
              <a:rPr lang="en-US" b="1" u="sng" dirty="0" err="1"/>
              <a:t>ponderale</a:t>
            </a:r>
            <a:r>
              <a:rPr lang="en-US" b="1" u="sng" dirty="0"/>
              <a:t> </a:t>
            </a:r>
            <a:r>
              <a:rPr lang="en-US" dirty="0"/>
              <a:t>(Benedix., 2017; </a:t>
            </a:r>
            <a:r>
              <a:rPr lang="en-US" dirty="0" err="1"/>
              <a:t>Coblijn</a:t>
            </a:r>
            <a:r>
              <a:rPr lang="en-US" dirty="0"/>
              <a:t> et al., 2016; Chang et al., 2014)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9784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646E2A83-E0DF-5E8C-3C1E-7E0A56FDE182}"/>
              </a:ext>
            </a:extLst>
          </p:cNvPr>
          <p:cNvSpPr txBox="1"/>
          <p:nvPr/>
        </p:nvSpPr>
        <p:spPr>
          <a:xfrm>
            <a:off x="491112" y="623755"/>
            <a:ext cx="11285555" cy="5242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b="1" dirty="0"/>
              <a:t>Diversi fattori psicologici</a:t>
            </a:r>
            <a:r>
              <a:rPr lang="it-IT" dirty="0"/>
              <a:t>, possono avere un impatto significativo sul </a:t>
            </a:r>
            <a:r>
              <a:rPr lang="it-IT" b="1" dirty="0">
                <a:solidFill>
                  <a:srgbClr val="013D61"/>
                </a:solidFill>
              </a:rPr>
              <a:t>modo di affrontare eventi stressanti </a:t>
            </a:r>
            <a:r>
              <a:rPr lang="it-IT" dirty="0"/>
              <a:t>come un intervento chirurgico, </a:t>
            </a:r>
            <a:r>
              <a:rPr lang="it-IT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possesso di </a:t>
            </a:r>
            <a:r>
              <a:rPr lang="it-IT" b="1" kern="100" dirty="0">
                <a:solidFill>
                  <a:srgbClr val="013D6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skills</a:t>
            </a:r>
            <a:r>
              <a:rPr lang="it-IT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il livello di </a:t>
            </a:r>
            <a:r>
              <a:rPr lang="it-IT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supporto multidisciplinare </a:t>
            </a:r>
            <a:r>
              <a:rPr lang="it-IT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modera questo </a:t>
            </a:r>
            <a:r>
              <a:rPr lang="it-IT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impatto</a:t>
            </a:r>
            <a:r>
              <a:rPr lang="it-IT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it-IT" dirty="0"/>
              <a:t> (</a:t>
            </a:r>
            <a:r>
              <a:rPr lang="en-US" dirty="0"/>
              <a:t>Brewin et al., 2003; Roesch et al., 2001; Schwarzer et al., 1991</a:t>
            </a:r>
            <a:r>
              <a:rPr lang="it-IT" dirty="0"/>
              <a:t>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/>
              <a:t>Il supporto psicologico (strategie di coping, dimensione comportamentale) </a:t>
            </a:r>
            <a:r>
              <a:rPr lang="it-IT" b="1" dirty="0"/>
              <a:t>prima dell'intervento e nelle prime fasi del ricovero sono quindi fondamentali </a:t>
            </a:r>
            <a:r>
              <a:rPr lang="it-IT" dirty="0"/>
              <a:t>(Archer et al., 2019; </a:t>
            </a:r>
            <a:r>
              <a:rPr lang="en-US" dirty="0"/>
              <a:t>Moorthy et al., 2017; Pinto et al., 2016; </a:t>
            </a:r>
            <a:r>
              <a:rPr lang="en-US" dirty="0" err="1"/>
              <a:t>Tsimopoulou</a:t>
            </a:r>
            <a:r>
              <a:rPr lang="en-US" dirty="0"/>
              <a:t> et al., 2015; Gardner et al., 2005; Vincent et al., 1993</a:t>
            </a:r>
            <a:r>
              <a:rPr lang="it-IT" dirty="0"/>
              <a:t>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rgbClr val="013D61"/>
                </a:solidFill>
              </a:rPr>
              <a:t>Lo stress traumatico postoperatorio</a:t>
            </a:r>
            <a:r>
              <a:rPr lang="it-IT" b="1" dirty="0"/>
              <a:t> </a:t>
            </a:r>
            <a:r>
              <a:rPr lang="it-IT" dirty="0"/>
              <a:t>può verificarsi in circa il </a:t>
            </a:r>
            <a:r>
              <a:rPr lang="it-IT" b="1" dirty="0"/>
              <a:t>20% </a:t>
            </a:r>
            <a:r>
              <a:rPr lang="it-IT" dirty="0"/>
              <a:t>dei pazienti (PTSD vs </a:t>
            </a:r>
            <a:r>
              <a:rPr lang="it-IT" dirty="0" err="1"/>
              <a:t>illness-induced</a:t>
            </a:r>
            <a:r>
              <a:rPr lang="it-IT" dirty="0"/>
              <a:t> PTSD), e </a:t>
            </a:r>
            <a:r>
              <a:rPr lang="it-IT" b="1" dirty="0">
                <a:solidFill>
                  <a:srgbClr val="013D61"/>
                </a:solidFill>
              </a:rPr>
              <a:t>interventi</a:t>
            </a:r>
            <a:r>
              <a:rPr lang="it-IT" b="1" dirty="0"/>
              <a:t> </a:t>
            </a:r>
            <a:r>
              <a:rPr lang="it-IT" dirty="0"/>
              <a:t>psicologici </a:t>
            </a:r>
            <a:r>
              <a:rPr lang="it-IT" b="1" dirty="0">
                <a:solidFill>
                  <a:srgbClr val="013D61"/>
                </a:solidFill>
              </a:rPr>
              <a:t>precoci</a:t>
            </a:r>
            <a:r>
              <a:rPr lang="it-IT" b="1" dirty="0"/>
              <a:t> </a:t>
            </a:r>
            <a:r>
              <a:rPr lang="it-IT" dirty="0"/>
              <a:t>mirati allo </a:t>
            </a:r>
            <a:r>
              <a:rPr lang="it-IT" b="1" dirty="0">
                <a:solidFill>
                  <a:srgbClr val="013D61"/>
                </a:solidFill>
              </a:rPr>
              <a:t>stress acuto </a:t>
            </a:r>
            <a:r>
              <a:rPr lang="it-IT" dirty="0"/>
              <a:t>(in particolare protocolli di </a:t>
            </a:r>
            <a:r>
              <a:rPr lang="it-IT" b="1" dirty="0" err="1">
                <a:solidFill>
                  <a:srgbClr val="013D61"/>
                </a:solidFill>
              </a:rPr>
              <a:t>Prolonged</a:t>
            </a:r>
            <a:r>
              <a:rPr lang="it-IT" b="1" dirty="0">
                <a:solidFill>
                  <a:srgbClr val="013D61"/>
                </a:solidFill>
              </a:rPr>
              <a:t> </a:t>
            </a:r>
            <a:r>
              <a:rPr lang="it-IT" b="1" dirty="0" err="1">
                <a:solidFill>
                  <a:srgbClr val="013D61"/>
                </a:solidFill>
              </a:rPr>
              <a:t>Exposure</a:t>
            </a:r>
            <a:r>
              <a:rPr lang="it-IT" b="1" dirty="0">
                <a:solidFill>
                  <a:srgbClr val="013D61"/>
                </a:solidFill>
              </a:rPr>
              <a:t> – PE</a:t>
            </a:r>
            <a:r>
              <a:rPr lang="it-IT" dirty="0"/>
              <a:t>)</a:t>
            </a:r>
            <a:r>
              <a:rPr lang="it-IT" b="1" dirty="0"/>
              <a:t> </a:t>
            </a:r>
            <a:r>
              <a:rPr lang="it-IT" dirty="0"/>
              <a:t>si associano a un ridotto rischio di progressione verso il PTSD </a:t>
            </a:r>
            <a:r>
              <a:rPr lang="en-US" dirty="0"/>
              <a:t>(</a:t>
            </a:r>
            <a:r>
              <a:rPr lang="it-IT" dirty="0"/>
              <a:t>El-</a:t>
            </a:r>
            <a:r>
              <a:rPr lang="it-IT" dirty="0" err="1"/>
              <a:t>Gabalawy</a:t>
            </a:r>
            <a:r>
              <a:rPr lang="it-IT" dirty="0"/>
              <a:t> et al., 2019; </a:t>
            </a:r>
            <a:r>
              <a:rPr lang="it-IT" dirty="0" err="1"/>
              <a:t>Rothbaum</a:t>
            </a:r>
            <a:r>
              <a:rPr lang="it-IT" dirty="0"/>
              <a:t> et al., 2012).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/>
              <a:t>Ad oggi non sembrano esistere in letteratura </a:t>
            </a:r>
            <a:r>
              <a:rPr lang="it-IT" b="1" dirty="0">
                <a:solidFill>
                  <a:srgbClr val="013D61"/>
                </a:solidFill>
              </a:rPr>
              <a:t>protocolli psicologici </a:t>
            </a:r>
            <a:r>
              <a:rPr lang="it-IT" b="1" dirty="0" err="1">
                <a:solidFill>
                  <a:srgbClr val="013D61"/>
                </a:solidFill>
              </a:rPr>
              <a:t>evidence-based</a:t>
            </a:r>
            <a:r>
              <a:rPr lang="it-IT" b="1" dirty="0">
                <a:solidFill>
                  <a:srgbClr val="013D61"/>
                </a:solidFill>
              </a:rPr>
              <a:t> </a:t>
            </a:r>
            <a:r>
              <a:rPr lang="it-IT" dirty="0"/>
              <a:t>per la gestione </a:t>
            </a:r>
            <a:r>
              <a:rPr lang="it-IT" dirty="0" err="1"/>
              <a:t>pre</a:t>
            </a:r>
            <a:r>
              <a:rPr lang="it-IT" dirty="0"/>
              <a:t> e post-operatoria delle complicanze chirurgiche in</a:t>
            </a:r>
            <a:r>
              <a:rPr lang="it-IT" b="1" dirty="0">
                <a:solidFill>
                  <a:srgbClr val="013D61"/>
                </a:solidFill>
              </a:rPr>
              <a:t> ambito bariatrico</a:t>
            </a:r>
            <a:r>
              <a:rPr lang="it-IT" dirty="0"/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CE933-08FD-19F5-0F5D-50C8B5AF6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CA85D89E-58B3-E434-1FDE-DE5096B58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13D61"/>
                </a:solidFill>
              </a:rPr>
              <a:t>La DBT: una proposta di intervento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D0E663F-4061-B5E5-E679-B0F7DF2AEB5F}"/>
              </a:ext>
            </a:extLst>
          </p:cNvPr>
          <p:cNvSpPr txBox="1"/>
          <p:nvPr/>
        </p:nvSpPr>
        <p:spPr>
          <a:xfrm>
            <a:off x="494659" y="2578293"/>
            <a:ext cx="11389806" cy="2776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La </a:t>
            </a:r>
            <a:r>
              <a:rPr lang="it-IT" sz="2400" b="1" dirty="0">
                <a:solidFill>
                  <a:srgbClr val="013D61"/>
                </a:solidFill>
              </a:rPr>
              <a:t>DBT</a:t>
            </a:r>
            <a:r>
              <a:rPr lang="it-IT" sz="2400" dirty="0"/>
              <a:t> (</a:t>
            </a:r>
            <a:r>
              <a:rPr lang="it-IT" sz="2400" dirty="0" err="1"/>
              <a:t>Dialectical</a:t>
            </a:r>
            <a:r>
              <a:rPr lang="it-IT" sz="2400" dirty="0"/>
              <a:t> </a:t>
            </a:r>
            <a:r>
              <a:rPr lang="it-IT" sz="2400" dirty="0" err="1"/>
              <a:t>Behavior</a:t>
            </a:r>
            <a:r>
              <a:rPr lang="it-IT" sz="2400" dirty="0"/>
              <a:t> Therapy - </a:t>
            </a:r>
            <a:r>
              <a:rPr lang="en-US" sz="2400" dirty="0"/>
              <a:t>Linehan, 2025) –  </a:t>
            </a:r>
            <a:r>
              <a:rPr lang="en-US" sz="2400" dirty="0" err="1"/>
              <a:t>dialettica</a:t>
            </a:r>
            <a:r>
              <a:rPr lang="en-US" sz="2400" dirty="0"/>
              <a:t> </a:t>
            </a:r>
            <a:r>
              <a:rPr lang="en-US" sz="2400" dirty="0" err="1"/>
              <a:t>tra</a:t>
            </a:r>
            <a:r>
              <a:rPr lang="en-US" sz="2400" dirty="0"/>
              <a:t> </a:t>
            </a:r>
            <a:r>
              <a:rPr lang="en-US" sz="2400" dirty="0" err="1"/>
              <a:t>strategie</a:t>
            </a:r>
            <a:r>
              <a:rPr lang="en-US" sz="2400" dirty="0"/>
              <a:t> di </a:t>
            </a:r>
            <a:r>
              <a:rPr lang="en-US" sz="2400" dirty="0" err="1"/>
              <a:t>accettazione</a:t>
            </a:r>
            <a:r>
              <a:rPr lang="en-US" sz="2400" dirty="0"/>
              <a:t> e </a:t>
            </a:r>
            <a:r>
              <a:rPr lang="en-US" sz="2400" dirty="0" err="1"/>
              <a:t>cambiamento</a:t>
            </a:r>
            <a:r>
              <a:rPr lang="en-US" sz="2400" dirty="0"/>
              <a:t> (</a:t>
            </a:r>
            <a:r>
              <a:rPr lang="en-US" sz="2400" dirty="0" err="1"/>
              <a:t>verità</a:t>
            </a:r>
            <a:r>
              <a:rPr lang="en-US" sz="2400" dirty="0"/>
              <a:t> </a:t>
            </a:r>
            <a:r>
              <a:rPr lang="en-US" sz="2400" dirty="0" err="1"/>
              <a:t>opposte</a:t>
            </a:r>
            <a:r>
              <a:rPr lang="en-US" sz="2400" dirty="0"/>
              <a:t> </a:t>
            </a:r>
            <a:r>
              <a:rPr lang="en-US" sz="2400" dirty="0" err="1"/>
              <a:t>possono</a:t>
            </a:r>
            <a:r>
              <a:rPr lang="en-US" sz="2400" dirty="0"/>
              <a:t> </a:t>
            </a:r>
            <a:r>
              <a:rPr lang="en-US" sz="2400" dirty="0" err="1"/>
              <a:t>coesistere</a:t>
            </a:r>
            <a:r>
              <a:rPr lang="en-US" sz="2400" dirty="0"/>
              <a:t>). </a:t>
            </a:r>
          </a:p>
          <a:p>
            <a:endParaRPr lang="en-US" sz="2400" dirty="0"/>
          </a:p>
          <a:p>
            <a:r>
              <a:rPr lang="it-IT" sz="2400" dirty="0"/>
              <a:t>Prevede una dialettica tra </a:t>
            </a:r>
            <a:r>
              <a:rPr lang="it-IT" sz="2400" b="1" dirty="0">
                <a:solidFill>
                  <a:srgbClr val="013D61"/>
                </a:solidFill>
              </a:rPr>
              <a:t>skills</a:t>
            </a:r>
            <a:r>
              <a:rPr lang="it-IT" sz="2400" dirty="0"/>
              <a:t> e </a:t>
            </a:r>
            <a:r>
              <a:rPr lang="it-IT" sz="2400" b="1" dirty="0">
                <a:solidFill>
                  <a:srgbClr val="013D61"/>
                </a:solidFill>
              </a:rPr>
              <a:t>moduli</a:t>
            </a:r>
            <a:r>
              <a:rPr lang="it-IT" sz="2400" dirty="0"/>
              <a:t> che potrebbero rivelarsi efficaci all'interno di questo contesto sia in fase </a:t>
            </a:r>
            <a:r>
              <a:rPr lang="it-IT" sz="2400" dirty="0" err="1"/>
              <a:t>pre</a:t>
            </a:r>
            <a:r>
              <a:rPr lang="it-IT" sz="2400" dirty="0"/>
              <a:t> che post-operatoria. </a:t>
            </a:r>
          </a:p>
          <a:p>
            <a:br>
              <a:rPr lang="it-IT" dirty="0"/>
            </a:br>
            <a:endParaRPr lang="it-IT" dirty="0"/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73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31912-5689-9DA2-42FD-E53AD4BA4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isoscele 9">
            <a:extLst>
              <a:ext uri="{FF2B5EF4-FFF2-40B4-BE49-F238E27FC236}">
                <a16:creationId xmlns:a16="http://schemas.microsoft.com/office/drawing/2014/main" id="{A3DBF4A1-F8D4-E47F-155B-0D55B2BBEA9B}"/>
              </a:ext>
            </a:extLst>
          </p:cNvPr>
          <p:cNvSpPr/>
          <p:nvPr/>
        </p:nvSpPr>
        <p:spPr>
          <a:xfrm>
            <a:off x="5686928" y="3716995"/>
            <a:ext cx="877278" cy="49814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itolo 6">
            <a:extLst>
              <a:ext uri="{FF2B5EF4-FFF2-40B4-BE49-F238E27FC236}">
                <a16:creationId xmlns:a16="http://schemas.microsoft.com/office/drawing/2014/main" id="{99997495-DF77-A6AA-43A0-8330A85AF914}"/>
              </a:ext>
            </a:extLst>
          </p:cNvPr>
          <p:cNvSpPr txBox="1">
            <a:spLocks/>
          </p:cNvSpPr>
          <p:nvPr/>
        </p:nvSpPr>
        <p:spPr>
          <a:xfrm>
            <a:off x="1353381" y="286603"/>
            <a:ext cx="9450593" cy="9105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dirty="0">
                <a:solidFill>
                  <a:srgbClr val="013D61"/>
                </a:solidFill>
              </a:rPr>
              <a:t>SKILLS TRAINING STANDARD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67A53B7F-B5DB-FCE6-8679-3748FA38C4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490" y="2237260"/>
            <a:ext cx="1431539" cy="1431539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257F902D-CDD4-0855-D6DA-78268BEE835D}"/>
              </a:ext>
            </a:extLst>
          </p:cNvPr>
          <p:cNvSpPr/>
          <p:nvPr/>
        </p:nvSpPr>
        <p:spPr>
          <a:xfrm>
            <a:off x="3507357" y="3583339"/>
            <a:ext cx="5236420" cy="122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erchio vuoto 27">
            <a:extLst>
              <a:ext uri="{FF2B5EF4-FFF2-40B4-BE49-F238E27FC236}">
                <a16:creationId xmlns:a16="http://schemas.microsoft.com/office/drawing/2014/main" id="{F1C52F83-0319-7E4A-74E2-EF9810781E79}"/>
              </a:ext>
            </a:extLst>
          </p:cNvPr>
          <p:cNvSpPr/>
          <p:nvPr/>
        </p:nvSpPr>
        <p:spPr>
          <a:xfrm>
            <a:off x="2748072" y="954593"/>
            <a:ext cx="6812782" cy="4948813"/>
          </a:xfrm>
          <a:prstGeom prst="donut">
            <a:avLst>
              <a:gd name="adj" fmla="val 3553"/>
            </a:avLst>
          </a:prstGeom>
          <a:solidFill>
            <a:srgbClr val="A6B4D6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D9C69C4C-4148-680B-AAE5-2AD46219366A}"/>
              </a:ext>
            </a:extLst>
          </p:cNvPr>
          <p:cNvSpPr/>
          <p:nvPr/>
        </p:nvSpPr>
        <p:spPr>
          <a:xfrm>
            <a:off x="2499750" y="1076727"/>
            <a:ext cx="2017049" cy="1849469"/>
          </a:xfrm>
          <a:prstGeom prst="ellipse">
            <a:avLst/>
          </a:prstGeom>
          <a:solidFill>
            <a:srgbClr val="50C3CC">
              <a:alpha val="88000"/>
            </a:srgbClr>
          </a:solidFill>
          <a:ln>
            <a:noFill/>
          </a:ln>
          <a:effectLst>
            <a:outerShdw blurRad="139700" dist="63500" algn="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1ABB687D-1C15-7FD6-B697-44DC0479FEAB}"/>
              </a:ext>
            </a:extLst>
          </p:cNvPr>
          <p:cNvSpPr txBox="1">
            <a:spLocks/>
          </p:cNvSpPr>
          <p:nvPr/>
        </p:nvSpPr>
        <p:spPr>
          <a:xfrm>
            <a:off x="2390903" y="1469648"/>
            <a:ext cx="2242278" cy="927562"/>
          </a:xfrm>
          <a:prstGeom prst="rect">
            <a:avLst/>
          </a:prstGeom>
          <a:noFill/>
          <a:effectLst>
            <a:softEdge rad="0"/>
          </a:effectLst>
        </p:spPr>
        <p:txBody>
          <a:bodyPr vert="horz" wrap="square" lIns="0" tIns="11303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818515" marR="5080" indent="-806450" algn="ctr">
              <a:lnSpc>
                <a:spcPct val="80000"/>
              </a:lnSpc>
              <a:spcBef>
                <a:spcPts val="890"/>
              </a:spcBef>
            </a:pPr>
            <a:r>
              <a:rPr lang="it-IT" sz="2800" dirty="0">
                <a:solidFill>
                  <a:schemeClr val="tx1"/>
                </a:solidFill>
              </a:rPr>
              <a:t>Regolazione </a:t>
            </a:r>
          </a:p>
          <a:p>
            <a:pPr marL="818515" marR="5080" indent="-806450" algn="ctr">
              <a:lnSpc>
                <a:spcPct val="80000"/>
              </a:lnSpc>
              <a:spcBef>
                <a:spcPts val="890"/>
              </a:spcBef>
            </a:pPr>
            <a:r>
              <a:rPr lang="it-IT" sz="2800" dirty="0">
                <a:solidFill>
                  <a:schemeClr val="tx1"/>
                </a:solidFill>
              </a:rPr>
              <a:t>emotiva</a:t>
            </a: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4CED1DFF-B6F4-A7CC-F110-C93DC7413851}"/>
              </a:ext>
            </a:extLst>
          </p:cNvPr>
          <p:cNvSpPr/>
          <p:nvPr/>
        </p:nvSpPr>
        <p:spPr>
          <a:xfrm>
            <a:off x="7809299" y="1085155"/>
            <a:ext cx="1991798" cy="1849469"/>
          </a:xfrm>
          <a:prstGeom prst="ellipse">
            <a:avLst/>
          </a:prstGeom>
          <a:solidFill>
            <a:srgbClr val="E3B72D">
              <a:alpha val="88000"/>
            </a:srgbClr>
          </a:solidFill>
          <a:ln w="114300">
            <a:noFill/>
          </a:ln>
          <a:effectLst>
            <a:outerShdw blurRad="139700" dist="63500" algn="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8362CC35-C0BE-F9E0-B21D-748D4B83371E}"/>
              </a:ext>
            </a:extLst>
          </p:cNvPr>
          <p:cNvSpPr/>
          <p:nvPr/>
        </p:nvSpPr>
        <p:spPr>
          <a:xfrm>
            <a:off x="7839200" y="4012473"/>
            <a:ext cx="2061601" cy="1957558"/>
          </a:xfrm>
          <a:prstGeom prst="ellipse">
            <a:avLst/>
          </a:prstGeom>
          <a:solidFill>
            <a:srgbClr val="CD3E3D">
              <a:alpha val="88000"/>
            </a:srgbClr>
          </a:solidFill>
          <a:ln>
            <a:noFill/>
          </a:ln>
          <a:effectLst>
            <a:outerShdw blurRad="139700" dist="63500" algn="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FC645053-8F03-F4ED-5A5B-89E11BBBF64F}"/>
              </a:ext>
            </a:extLst>
          </p:cNvPr>
          <p:cNvSpPr/>
          <p:nvPr/>
        </p:nvSpPr>
        <p:spPr>
          <a:xfrm>
            <a:off x="2380313" y="3966068"/>
            <a:ext cx="2112034" cy="1957558"/>
          </a:xfrm>
          <a:prstGeom prst="ellipse">
            <a:avLst/>
          </a:prstGeom>
          <a:solidFill>
            <a:srgbClr val="9FC74C">
              <a:alpha val="88000"/>
            </a:srgbClr>
          </a:solidFill>
          <a:ln>
            <a:noFill/>
          </a:ln>
          <a:effectLst>
            <a:outerShdw blurRad="139700" dist="63500" algn="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object 15">
            <a:extLst>
              <a:ext uri="{FF2B5EF4-FFF2-40B4-BE49-F238E27FC236}">
                <a16:creationId xmlns:a16="http://schemas.microsoft.com/office/drawing/2014/main" id="{C512DADD-35B4-B750-14F7-02708DCF43A9}"/>
              </a:ext>
            </a:extLst>
          </p:cNvPr>
          <p:cNvSpPr txBox="1"/>
          <p:nvPr/>
        </p:nvSpPr>
        <p:spPr>
          <a:xfrm>
            <a:off x="7752060" y="4541941"/>
            <a:ext cx="2235883" cy="874598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it-IT" sz="2800" b="1" spc="-10" dirty="0">
                <a:cs typeface="Arial MT"/>
              </a:rPr>
              <a:t>Tolleranza della crisi</a:t>
            </a:r>
            <a:endParaRPr sz="2800" b="1" dirty="0">
              <a:cs typeface="Arial MT"/>
            </a:endParaRPr>
          </a:p>
        </p:txBody>
      </p:sp>
      <p:sp>
        <p:nvSpPr>
          <p:cNvPr id="7" name="object 17">
            <a:extLst>
              <a:ext uri="{FF2B5EF4-FFF2-40B4-BE49-F238E27FC236}">
                <a16:creationId xmlns:a16="http://schemas.microsoft.com/office/drawing/2014/main" id="{B4FD502B-4872-31FA-ABDD-AE31B141ECBD}"/>
              </a:ext>
            </a:extLst>
          </p:cNvPr>
          <p:cNvSpPr txBox="1"/>
          <p:nvPr/>
        </p:nvSpPr>
        <p:spPr>
          <a:xfrm>
            <a:off x="2204057" y="4522612"/>
            <a:ext cx="2514244" cy="874598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2800" b="1" spc="-10" dirty="0" err="1">
                <a:cs typeface="Arial MT"/>
              </a:rPr>
              <a:t>Efficacia</a:t>
            </a:r>
            <a:r>
              <a:rPr lang="it-IT" sz="2800" b="1" spc="-10" dirty="0">
                <a:cs typeface="Arial MT"/>
              </a:rPr>
              <a:t> nelle relazioni</a:t>
            </a:r>
            <a:endParaRPr sz="2800" b="1" dirty="0">
              <a:cs typeface="Arial MT"/>
            </a:endParaRPr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D7CC578E-FFFE-910C-6B91-E9C7620CE850}"/>
              </a:ext>
            </a:extLst>
          </p:cNvPr>
          <p:cNvSpPr txBox="1"/>
          <p:nvPr/>
        </p:nvSpPr>
        <p:spPr>
          <a:xfrm>
            <a:off x="7675744" y="1691806"/>
            <a:ext cx="2261870" cy="443711"/>
          </a:xfrm>
          <a:prstGeom prst="rect">
            <a:avLst/>
          </a:prstGeom>
          <a:noFill/>
          <a:effectLst>
            <a:softEdge rad="12700"/>
          </a:effectLst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it-IT" sz="2800" b="1" spc="-10" dirty="0">
                <a:cs typeface="Arial MT"/>
              </a:rPr>
              <a:t>Mindfulness</a:t>
            </a:r>
            <a:endParaRPr sz="2800" b="1" dirty="0">
              <a:cs typeface="Arial MT"/>
            </a:endParaRPr>
          </a:p>
        </p:txBody>
      </p:sp>
      <p:sp>
        <p:nvSpPr>
          <p:cNvPr id="8" name="object 26">
            <a:extLst>
              <a:ext uri="{FF2B5EF4-FFF2-40B4-BE49-F238E27FC236}">
                <a16:creationId xmlns:a16="http://schemas.microsoft.com/office/drawing/2014/main" id="{C3725A60-E20A-2407-36BA-D2C5C7965733}"/>
              </a:ext>
            </a:extLst>
          </p:cNvPr>
          <p:cNvSpPr txBox="1"/>
          <p:nvPr/>
        </p:nvSpPr>
        <p:spPr>
          <a:xfrm>
            <a:off x="1445871" y="3009059"/>
            <a:ext cx="3046476" cy="627736"/>
          </a:xfrm>
          <a:prstGeom prst="rect">
            <a:avLst/>
          </a:prstGeom>
          <a:noFill/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sz="4000" b="1" spc="-10" dirty="0">
                <a:solidFill>
                  <a:srgbClr val="013D61"/>
                </a:solidFill>
                <a:cs typeface="Segoe UI"/>
              </a:rPr>
              <a:t>Cambiamento</a:t>
            </a:r>
            <a:endParaRPr sz="4000" dirty="0">
              <a:solidFill>
                <a:srgbClr val="013D61"/>
              </a:solidFill>
              <a:cs typeface="Segoe UI"/>
            </a:endParaRPr>
          </a:p>
        </p:txBody>
      </p:sp>
      <p:sp>
        <p:nvSpPr>
          <p:cNvPr id="9" name="object 28">
            <a:extLst>
              <a:ext uri="{FF2B5EF4-FFF2-40B4-BE49-F238E27FC236}">
                <a16:creationId xmlns:a16="http://schemas.microsoft.com/office/drawing/2014/main" id="{5A31ECEA-A026-A815-4CED-EF9120CB30D0}"/>
              </a:ext>
            </a:extLst>
          </p:cNvPr>
          <p:cNvSpPr txBox="1"/>
          <p:nvPr/>
        </p:nvSpPr>
        <p:spPr>
          <a:xfrm>
            <a:off x="7817378" y="2991729"/>
            <a:ext cx="2828351" cy="627736"/>
          </a:xfrm>
          <a:prstGeom prst="rect">
            <a:avLst/>
          </a:prstGeom>
          <a:noFill/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sz="4000" b="1" spc="-10" dirty="0">
                <a:solidFill>
                  <a:srgbClr val="013D61"/>
                </a:solidFill>
                <a:cs typeface="Segoe UI"/>
              </a:rPr>
              <a:t>Accettazione</a:t>
            </a:r>
            <a:endParaRPr sz="4000" dirty="0">
              <a:solidFill>
                <a:srgbClr val="013D61"/>
              </a:solidFill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73782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8" grpId="0" animBg="1"/>
      <p:bldP spid="19" grpId="0" animBg="1"/>
      <p:bldP spid="4" grpId="0"/>
      <p:bldP spid="20" grpId="0" animBg="1"/>
      <p:bldP spid="21" grpId="0" animBg="1"/>
      <p:bldP spid="23" grpId="0" animBg="1"/>
      <p:bldP spid="6" grpId="0"/>
      <p:bldP spid="7" grpId="0"/>
      <p:bldP spid="5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5BC00-76F7-4D15-A22A-CBA9CDB95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6">
            <a:extLst>
              <a:ext uri="{FF2B5EF4-FFF2-40B4-BE49-F238E27FC236}">
                <a16:creationId xmlns:a16="http://schemas.microsoft.com/office/drawing/2014/main" id="{36D007F5-F967-9543-8EB4-DF831ACC2E89}"/>
              </a:ext>
            </a:extLst>
          </p:cNvPr>
          <p:cNvSpPr txBox="1">
            <a:spLocks/>
          </p:cNvSpPr>
          <p:nvPr/>
        </p:nvSpPr>
        <p:spPr>
          <a:xfrm>
            <a:off x="396911" y="286603"/>
            <a:ext cx="1075877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 err="1">
                <a:solidFill>
                  <a:srgbClr val="013D61"/>
                </a:solidFill>
              </a:rPr>
              <a:t>Pre</a:t>
            </a:r>
            <a:r>
              <a:rPr lang="it-IT" sz="4000" dirty="0">
                <a:solidFill>
                  <a:srgbClr val="013D61"/>
                </a:solidFill>
              </a:rPr>
              <a:t> e post-operatorio: SKILLS TRAINING adattato</a:t>
            </a: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AAF535BE-93F5-E53A-0B27-FD47A88A3921}"/>
              </a:ext>
            </a:extLst>
          </p:cNvPr>
          <p:cNvSpPr/>
          <p:nvPr/>
        </p:nvSpPr>
        <p:spPr>
          <a:xfrm>
            <a:off x="552780" y="2203424"/>
            <a:ext cx="3326617" cy="299994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dist="38100" dir="2880000" sx="94000" sy="94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CD74710-A6CD-661F-E665-A7305372FD18}"/>
              </a:ext>
            </a:extLst>
          </p:cNvPr>
          <p:cNvSpPr txBox="1"/>
          <p:nvPr/>
        </p:nvSpPr>
        <p:spPr>
          <a:xfrm>
            <a:off x="807548" y="2744069"/>
            <a:ext cx="286160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it-IT" sz="2400" b="1" u="sng" dirty="0">
                <a:solidFill>
                  <a:srgbClr val="DA686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GESTIONE </a:t>
            </a:r>
          </a:p>
          <a:p>
            <a:pPr lvl="0" algn="ctr"/>
            <a:r>
              <a:rPr lang="it-IT" sz="2400" b="1" u="sng" dirty="0">
                <a:solidFill>
                  <a:srgbClr val="DA686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DELLA CRISI </a:t>
            </a:r>
          </a:p>
          <a:p>
            <a:pPr lvl="0" algn="ctr"/>
            <a:r>
              <a:rPr lang="it-IT" spc="-20" dirty="0">
                <a:solidFill>
                  <a:srgbClr val="002060"/>
                </a:solidFill>
                <a:cs typeface="Calibri"/>
              </a:rPr>
              <a:t>- </a:t>
            </a:r>
            <a:r>
              <a:rPr lang="it-IT" b="1" spc="-20" dirty="0">
                <a:solidFill>
                  <a:srgbClr val="002060"/>
                </a:solidFill>
                <a:cs typeface="Calibri"/>
              </a:rPr>
              <a:t>Sopravvivere</a:t>
            </a:r>
            <a:r>
              <a:rPr lang="it-IT" b="1" spc="-85" dirty="0">
                <a:solidFill>
                  <a:srgbClr val="002060"/>
                </a:solidFill>
                <a:cs typeface="Calibri"/>
              </a:rPr>
              <a:t> </a:t>
            </a:r>
            <a:r>
              <a:rPr lang="it-IT" b="1" dirty="0">
                <a:solidFill>
                  <a:srgbClr val="002060"/>
                </a:solidFill>
                <a:cs typeface="Calibri"/>
              </a:rPr>
              <a:t>alle</a:t>
            </a:r>
            <a:r>
              <a:rPr lang="it-IT" b="1" spc="-65" dirty="0">
                <a:solidFill>
                  <a:srgbClr val="002060"/>
                </a:solidFill>
                <a:cs typeface="Calibri"/>
              </a:rPr>
              <a:t> </a:t>
            </a:r>
            <a:r>
              <a:rPr lang="it-IT" b="1" dirty="0">
                <a:solidFill>
                  <a:srgbClr val="002060"/>
                </a:solidFill>
                <a:cs typeface="Calibri"/>
              </a:rPr>
              <a:t>situazioni</a:t>
            </a:r>
            <a:r>
              <a:rPr lang="it-IT" b="1" spc="-55" dirty="0">
                <a:solidFill>
                  <a:srgbClr val="002060"/>
                </a:solidFill>
                <a:cs typeface="Calibri"/>
              </a:rPr>
              <a:t> </a:t>
            </a:r>
            <a:r>
              <a:rPr lang="it-IT" b="1" dirty="0">
                <a:solidFill>
                  <a:srgbClr val="002060"/>
                </a:solidFill>
                <a:cs typeface="Calibri"/>
              </a:rPr>
              <a:t>di</a:t>
            </a:r>
            <a:r>
              <a:rPr lang="it-IT" b="1" spc="-65" dirty="0">
                <a:solidFill>
                  <a:srgbClr val="002060"/>
                </a:solidFill>
                <a:cs typeface="Calibri"/>
              </a:rPr>
              <a:t> </a:t>
            </a:r>
            <a:r>
              <a:rPr lang="it-IT" b="1" dirty="0">
                <a:solidFill>
                  <a:srgbClr val="002060"/>
                </a:solidFill>
                <a:cs typeface="Calibri"/>
              </a:rPr>
              <a:t>crisi</a:t>
            </a:r>
            <a:r>
              <a:rPr lang="it-IT" b="1" spc="-60" dirty="0">
                <a:solidFill>
                  <a:srgbClr val="002060"/>
                </a:solidFill>
                <a:cs typeface="Calibri"/>
              </a:rPr>
              <a:t> </a:t>
            </a:r>
            <a:r>
              <a:rPr lang="it-IT" dirty="0">
                <a:solidFill>
                  <a:srgbClr val="002060"/>
                </a:solidFill>
                <a:cs typeface="Calibri"/>
              </a:rPr>
              <a:t>senza</a:t>
            </a:r>
            <a:r>
              <a:rPr lang="it-IT" spc="-25" dirty="0">
                <a:solidFill>
                  <a:srgbClr val="002060"/>
                </a:solidFill>
                <a:cs typeface="Calibri"/>
              </a:rPr>
              <a:t> </a:t>
            </a:r>
            <a:r>
              <a:rPr lang="it-IT" dirty="0">
                <a:solidFill>
                  <a:srgbClr val="002060"/>
                </a:solidFill>
                <a:cs typeface="Calibri"/>
              </a:rPr>
              <a:t>farle</a:t>
            </a:r>
            <a:r>
              <a:rPr lang="it-IT" spc="-50" dirty="0">
                <a:solidFill>
                  <a:srgbClr val="002060"/>
                </a:solidFill>
                <a:cs typeface="Calibri"/>
              </a:rPr>
              <a:t> </a:t>
            </a:r>
            <a:r>
              <a:rPr lang="it-IT" spc="-10" dirty="0">
                <a:solidFill>
                  <a:srgbClr val="002060"/>
                </a:solidFill>
                <a:cs typeface="Calibri"/>
              </a:rPr>
              <a:t>peggiorare</a:t>
            </a:r>
          </a:p>
          <a:p>
            <a:pPr lvl="0" algn="ctr"/>
            <a:r>
              <a:rPr lang="it-IT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Aumento dell’</a:t>
            </a:r>
            <a:r>
              <a:rPr lang="it-IT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accettazione radicale</a:t>
            </a:r>
            <a:endParaRPr lang="it-IT" sz="1800" b="1" u="none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DDD5B404-0B6E-F397-F8B8-AC1B49EEFB78}"/>
              </a:ext>
            </a:extLst>
          </p:cNvPr>
          <p:cNvSpPr/>
          <p:nvPr/>
        </p:nvSpPr>
        <p:spPr>
          <a:xfrm>
            <a:off x="4396872" y="1857806"/>
            <a:ext cx="3137338" cy="299994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38100" dir="8100000" sx="101000" sy="101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0CC97F96-9867-22E0-1323-8CD13AE568EF}"/>
              </a:ext>
            </a:extLst>
          </p:cNvPr>
          <p:cNvSpPr/>
          <p:nvPr/>
        </p:nvSpPr>
        <p:spPr>
          <a:xfrm>
            <a:off x="7963497" y="2235510"/>
            <a:ext cx="3262612" cy="30769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dist="38100" dir="2880000" sx="94000" sy="94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Arco 1">
            <a:extLst>
              <a:ext uri="{FF2B5EF4-FFF2-40B4-BE49-F238E27FC236}">
                <a16:creationId xmlns:a16="http://schemas.microsoft.com/office/drawing/2014/main" id="{11CAD6D8-33C2-C7CA-71E4-7C69027DA907}"/>
              </a:ext>
            </a:extLst>
          </p:cNvPr>
          <p:cNvSpPr/>
          <p:nvPr/>
        </p:nvSpPr>
        <p:spPr>
          <a:xfrm rot="8016115">
            <a:off x="457793" y="1772127"/>
            <a:ext cx="3638864" cy="3700802"/>
          </a:xfrm>
          <a:prstGeom prst="arc">
            <a:avLst>
              <a:gd name="adj1" fmla="val 13495923"/>
              <a:gd name="adj2" fmla="val 1831208"/>
            </a:avLst>
          </a:prstGeom>
          <a:noFill/>
          <a:ln w="171450" cap="rnd">
            <a:solidFill>
              <a:srgbClr val="C00000">
                <a:alpha val="3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Arco 2">
            <a:extLst>
              <a:ext uri="{FF2B5EF4-FFF2-40B4-BE49-F238E27FC236}">
                <a16:creationId xmlns:a16="http://schemas.microsoft.com/office/drawing/2014/main" id="{B9EC18B8-CC6F-569C-E631-74A104E60FB0}"/>
              </a:ext>
            </a:extLst>
          </p:cNvPr>
          <p:cNvSpPr/>
          <p:nvPr/>
        </p:nvSpPr>
        <p:spPr>
          <a:xfrm rot="8016115">
            <a:off x="7701341" y="1776186"/>
            <a:ext cx="3742367" cy="3807303"/>
          </a:xfrm>
          <a:prstGeom prst="arc">
            <a:avLst>
              <a:gd name="adj1" fmla="val 14201943"/>
              <a:gd name="adj2" fmla="val 3036821"/>
            </a:avLst>
          </a:prstGeom>
          <a:ln w="171450" cap="rnd">
            <a:solidFill>
              <a:srgbClr val="C2F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Arco 3">
            <a:extLst>
              <a:ext uri="{FF2B5EF4-FFF2-40B4-BE49-F238E27FC236}">
                <a16:creationId xmlns:a16="http://schemas.microsoft.com/office/drawing/2014/main" id="{78F22D52-40A6-B2B8-AC13-5DDE5669566E}"/>
              </a:ext>
            </a:extLst>
          </p:cNvPr>
          <p:cNvSpPr/>
          <p:nvPr/>
        </p:nvSpPr>
        <p:spPr>
          <a:xfrm rot="18752151">
            <a:off x="4048545" y="1673949"/>
            <a:ext cx="3697686" cy="3483096"/>
          </a:xfrm>
          <a:prstGeom prst="arc">
            <a:avLst>
              <a:gd name="adj1" fmla="val 13590752"/>
              <a:gd name="adj2" fmla="val 2940901"/>
            </a:avLst>
          </a:prstGeom>
          <a:ln w="171450" cap="rnd">
            <a:solidFill>
              <a:srgbClr val="FFFF66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AF4A9EB-7C74-D46B-06AF-3257CCF15CCE}"/>
              </a:ext>
            </a:extLst>
          </p:cNvPr>
          <p:cNvSpPr txBox="1"/>
          <p:nvPr/>
        </p:nvSpPr>
        <p:spPr>
          <a:xfrm>
            <a:off x="8036543" y="2744069"/>
            <a:ext cx="311913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Tx/>
              <a:buSzTx/>
              <a:buFont typeface="Arial" panose="020B0604020202020204" pitchFamily="34" charset="0"/>
              <a:buNone/>
            </a:pPr>
            <a:r>
              <a:rPr kumimoji="0" lang="it-IT" sz="2400" b="1" i="0" u="sng" strike="noStrike" cap="none" spc="0" normalizeH="0" baseline="0" noProof="0" dirty="0">
                <a:ln>
                  <a:noFill/>
                </a:ln>
                <a:solidFill>
                  <a:srgbClr val="70BC72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REGOLAZIONE </a:t>
            </a:r>
          </a:p>
          <a:p>
            <a:pPr lvl="0" algn="ctr">
              <a:buClrTx/>
              <a:buSzTx/>
              <a:buFont typeface="Arial" panose="020B0604020202020204" pitchFamily="34" charset="0"/>
              <a:buNone/>
            </a:pPr>
            <a:r>
              <a:rPr kumimoji="0" lang="it-IT" sz="2400" b="1" i="0" u="sng" strike="noStrike" cap="none" spc="0" normalizeH="0" baseline="0" noProof="0" dirty="0">
                <a:ln>
                  <a:noFill/>
                </a:ln>
                <a:solidFill>
                  <a:srgbClr val="70BC72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EMOTIVA</a:t>
            </a:r>
          </a:p>
          <a:p>
            <a:pPr lvl="0" algn="ctr">
              <a:buClrTx/>
              <a:buSzTx/>
            </a:pPr>
            <a:r>
              <a:rPr kumimoji="0" lang="it-IT" sz="1800" b="0" i="0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Comprendere e </a:t>
            </a:r>
            <a:r>
              <a:rPr kumimoji="0" lang="it-IT" sz="1800" b="1" i="0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dare un nome </a:t>
            </a:r>
            <a:r>
              <a:rPr kumimoji="0" lang="it-IT" sz="1800" b="0" i="0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alle emozioni</a:t>
            </a:r>
          </a:p>
          <a:p>
            <a:pPr lvl="0" algn="ctr">
              <a:buClrTx/>
              <a:buSzTx/>
            </a:pPr>
            <a:r>
              <a:rPr lang="it-IT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Risposte emotive più </a:t>
            </a:r>
            <a:r>
              <a:rPr lang="it-IT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efficaci</a:t>
            </a:r>
            <a:endParaRPr kumimoji="0" lang="it-IT" sz="1800" b="1" i="0" u="none" strike="noStrike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ctr">
              <a:buClrTx/>
              <a:buSzTx/>
              <a:buFontTx/>
              <a:buChar char="-"/>
            </a:pPr>
            <a:r>
              <a:rPr lang="it-IT" sz="1800" dirty="0">
                <a:solidFill>
                  <a:srgbClr val="002060"/>
                </a:solidFill>
                <a:latin typeface="+mn-lt"/>
              </a:rPr>
              <a:t>Riduzione </a:t>
            </a:r>
            <a:r>
              <a:rPr lang="it-IT" sz="1800" b="1" dirty="0">
                <a:solidFill>
                  <a:srgbClr val="002060"/>
                </a:solidFill>
                <a:latin typeface="+mn-lt"/>
              </a:rPr>
              <a:t>vulnerabilità </a:t>
            </a:r>
          </a:p>
          <a:p>
            <a:pPr lvl="0" algn="ctr">
              <a:buClrTx/>
              <a:buSzTx/>
            </a:pPr>
            <a:r>
              <a:rPr lang="it-IT" sz="1800" dirty="0">
                <a:solidFill>
                  <a:srgbClr val="002060"/>
                </a:solidFill>
                <a:latin typeface="+mn-lt"/>
              </a:rPr>
              <a:t>di base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DFA3503-137B-36B8-30B5-820E7309C8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064" y="1066166"/>
            <a:ext cx="1612406" cy="158327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6EC7001-9AE6-FF52-D651-699D3DD08D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064" y="4123052"/>
            <a:ext cx="1681863" cy="165250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2D688370-A418-EAE3-F63F-9EECE68694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042" y="1131360"/>
            <a:ext cx="1693280" cy="156272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31042F5-0B35-42CC-ED50-2FE791CA338B}"/>
              </a:ext>
            </a:extLst>
          </p:cNvPr>
          <p:cNvSpPr txBox="1"/>
          <p:nvPr/>
        </p:nvSpPr>
        <p:spPr>
          <a:xfrm>
            <a:off x="4481907" y="2286792"/>
            <a:ext cx="2967268" cy="1956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defRPr/>
            </a:pPr>
            <a:r>
              <a:rPr lang="en-US" sz="2400" b="1" u="sng" dirty="0">
                <a:solidFill>
                  <a:srgbClr val="E4BC1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MINDFULNESS</a:t>
            </a:r>
          </a:p>
          <a:p>
            <a:pPr lvl="0" algn="ctr">
              <a:lnSpc>
                <a:spcPct val="107000"/>
              </a:lnSpc>
              <a:defRPr/>
            </a:pPr>
            <a:r>
              <a:rPr lang="it-IT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Focalizzare la mente sul momento </a:t>
            </a:r>
            <a:r>
              <a:rPr lang="it-IT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presente</a:t>
            </a:r>
            <a:r>
              <a:rPr lang="it-IT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lvl="0" algn="ctr">
              <a:lnSpc>
                <a:spcPct val="107000"/>
              </a:lnSpc>
              <a:defRPr/>
            </a:pPr>
            <a:r>
              <a:rPr lang="it-IT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Evitare la modalità </a:t>
            </a:r>
            <a:r>
              <a:rPr lang="it-IT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pilota automatico </a:t>
            </a:r>
            <a:r>
              <a:rPr lang="it-IT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 i </a:t>
            </a:r>
            <a:r>
              <a:rPr lang="it-IT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giudizi</a:t>
            </a:r>
            <a:r>
              <a:rPr lang="it-IT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inefficaci</a:t>
            </a:r>
          </a:p>
        </p:txBody>
      </p:sp>
    </p:spTree>
    <p:extLst>
      <p:ext uri="{BB962C8B-B14F-4D97-AF65-F5344CB8AC3E}">
        <p14:creationId xmlns:p14="http://schemas.microsoft.com/office/powerpoint/2010/main" val="11812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/>
      <p:bldP spid="15" grpId="0" animBg="1"/>
      <p:bldP spid="16" grpId="0" animBg="1"/>
      <p:bldP spid="2" grpId="0" animBg="1"/>
      <p:bldP spid="3" grpId="0" animBg="1"/>
      <p:bldP spid="4" grpId="0" animBg="1"/>
      <p:bldP spid="6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BC601-695C-EDCA-0B25-B90A9E3F8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DC5D01EC-9864-0ABA-22BD-05925E577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13D61"/>
                </a:solidFill>
              </a:rPr>
              <a:t>Complicanze post-operatorie e trauma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7288158-4B02-37E1-ECED-E84115A894C0}"/>
              </a:ext>
            </a:extLst>
          </p:cNvPr>
          <p:cNvSpPr txBox="1"/>
          <p:nvPr/>
        </p:nvSpPr>
        <p:spPr>
          <a:xfrm>
            <a:off x="492369" y="2190541"/>
            <a:ext cx="11389806" cy="1328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it-IT" dirty="0"/>
          </a:p>
          <a:p>
            <a:br>
              <a:rPr lang="it-IT" dirty="0"/>
            </a:br>
            <a:endParaRPr lang="it-IT" dirty="0"/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9674612-B6F5-1565-80FA-E4C5E1A30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345" y="1875345"/>
            <a:ext cx="6903022" cy="4148642"/>
          </a:xfrm>
          <a:prstGeom prst="rect">
            <a:avLst/>
          </a:prstGeom>
          <a:effectLst>
            <a:outerShdw blurRad="127000" dist="38100" sx="101000" sy="101000" algn="l" rotWithShape="0">
              <a:srgbClr val="4A66AC">
                <a:alpha val="47000"/>
              </a:srgbClr>
            </a:outerShdw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8637C17-5CFC-A743-C692-762F1C06DCEB}"/>
              </a:ext>
            </a:extLst>
          </p:cNvPr>
          <p:cNvSpPr txBox="1"/>
          <p:nvPr/>
        </p:nvSpPr>
        <p:spPr>
          <a:xfrm>
            <a:off x="9995489" y="5798772"/>
            <a:ext cx="20308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0" i="0" dirty="0">
                <a:solidFill>
                  <a:srgbClr val="222222"/>
                </a:solidFill>
                <a:effectLst/>
              </a:rPr>
              <a:t>El-</a:t>
            </a:r>
            <a:r>
              <a:rPr lang="it-IT" sz="1400" b="0" i="0" dirty="0" err="1">
                <a:solidFill>
                  <a:srgbClr val="222222"/>
                </a:solidFill>
                <a:effectLst/>
              </a:rPr>
              <a:t>Gabalawy</a:t>
            </a:r>
            <a:r>
              <a:rPr lang="it-IT" sz="1400" b="0" i="0" dirty="0">
                <a:solidFill>
                  <a:srgbClr val="222222"/>
                </a:solidFill>
                <a:effectLst/>
              </a:rPr>
              <a:t> et al., 2019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73271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F2BB9-37CD-ED93-F68D-12CF11C8C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8DD17CE7-F098-9700-9EDE-F91B4C427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1094720" cy="1450757"/>
          </a:xfrm>
        </p:spPr>
        <p:txBody>
          <a:bodyPr/>
          <a:lstStyle/>
          <a:p>
            <a:r>
              <a:rPr lang="it-IT" dirty="0">
                <a:solidFill>
                  <a:srgbClr val="013D61"/>
                </a:solidFill>
              </a:rPr>
              <a:t>Post-operatorio: DBT-PE </a:t>
            </a:r>
            <a:r>
              <a:rPr lang="it-IT" sz="3600" dirty="0">
                <a:solidFill>
                  <a:srgbClr val="013D61"/>
                </a:solidFill>
              </a:rPr>
              <a:t>(Esposizione Prolungata)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49030BF-A1B7-13D0-5EEE-C619BE3880F4}"/>
              </a:ext>
            </a:extLst>
          </p:cNvPr>
          <p:cNvSpPr txBox="1"/>
          <p:nvPr/>
        </p:nvSpPr>
        <p:spPr>
          <a:xfrm>
            <a:off x="2631069" y="1676597"/>
            <a:ext cx="7474225" cy="1021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013D61"/>
                </a:solidFill>
              </a:rPr>
              <a:t>Inserimento della </a:t>
            </a:r>
            <a:r>
              <a:rPr lang="it-IT" sz="2400" b="1" dirty="0" err="1">
                <a:solidFill>
                  <a:srgbClr val="013D61"/>
                </a:solidFill>
              </a:rPr>
              <a:t>Prolonged</a:t>
            </a:r>
            <a:r>
              <a:rPr lang="it-IT" sz="2400" b="1" dirty="0">
                <a:solidFill>
                  <a:srgbClr val="013D61"/>
                </a:solidFill>
              </a:rPr>
              <a:t> </a:t>
            </a:r>
            <a:r>
              <a:rPr lang="it-IT" sz="2400" b="1" dirty="0" err="1">
                <a:solidFill>
                  <a:srgbClr val="013D61"/>
                </a:solidFill>
              </a:rPr>
              <a:t>Exposure</a:t>
            </a:r>
            <a:r>
              <a:rPr lang="it-IT" sz="2400" b="1" dirty="0">
                <a:solidFill>
                  <a:srgbClr val="013D61"/>
                </a:solidFill>
              </a:rPr>
              <a:t> </a:t>
            </a:r>
            <a:r>
              <a:rPr lang="it-IT" sz="2400" dirty="0">
                <a:solidFill>
                  <a:srgbClr val="013D61"/>
                </a:solidFill>
              </a:rPr>
              <a:t>nella DBT standard</a:t>
            </a:r>
            <a:br>
              <a:rPr lang="it-IT" dirty="0">
                <a:solidFill>
                  <a:srgbClr val="013D61"/>
                </a:solidFill>
              </a:rPr>
            </a:br>
            <a:endParaRPr lang="it-IT" dirty="0">
              <a:solidFill>
                <a:srgbClr val="013D61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3446989B-836D-1634-7DF5-B76596E17A13}"/>
              </a:ext>
            </a:extLst>
          </p:cNvPr>
          <p:cNvSpPr/>
          <p:nvPr/>
        </p:nvSpPr>
        <p:spPr>
          <a:xfrm>
            <a:off x="237538" y="2885624"/>
            <a:ext cx="4012406" cy="2540210"/>
          </a:xfrm>
          <a:prstGeom prst="round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Sedute di </a:t>
            </a:r>
            <a:r>
              <a:rPr lang="it-IT" sz="2400" b="1" u="sng" dirty="0"/>
              <a:t>PRE ESPOSIZIONE</a:t>
            </a:r>
          </a:p>
          <a:p>
            <a:pPr algn="ctr"/>
            <a:endParaRPr lang="it-IT" dirty="0"/>
          </a:p>
          <a:p>
            <a:pPr marL="188595" marR="239395" indent="-143510">
              <a:lnSpc>
                <a:spcPct val="100000"/>
              </a:lnSpc>
              <a:spcBef>
                <a:spcPts val="125"/>
              </a:spcBef>
              <a:buChar char="•"/>
              <a:tabLst>
                <a:tab pos="188595" algn="l"/>
              </a:tabLst>
            </a:pPr>
            <a:r>
              <a:rPr lang="it-IT" sz="1600" b="1" spc="-55" dirty="0">
                <a:solidFill>
                  <a:schemeClr val="bg1"/>
                </a:solidFill>
                <a:latin typeface="Arial MT"/>
                <a:cs typeface="Arial MT"/>
              </a:rPr>
              <a:t>V</a:t>
            </a:r>
            <a:r>
              <a:rPr lang="it-IT" sz="1600" b="1" spc="-45" dirty="0">
                <a:solidFill>
                  <a:schemeClr val="bg1"/>
                </a:solidFill>
                <a:latin typeface="Arial MT"/>
                <a:cs typeface="Arial MT"/>
              </a:rPr>
              <a:t>alutazione</a:t>
            </a:r>
            <a:r>
              <a:rPr lang="it-IT" sz="1600" b="1" spc="2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lang="it-IT" sz="1600" b="1" spc="-10" dirty="0">
                <a:solidFill>
                  <a:schemeClr val="bg1"/>
                </a:solidFill>
                <a:latin typeface="Arial MT"/>
                <a:cs typeface="Arial MT"/>
              </a:rPr>
              <a:t>del</a:t>
            </a:r>
            <a:r>
              <a:rPr lang="it-IT" sz="1600" b="1" spc="2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lang="it-IT" sz="1600" b="1" spc="-10" dirty="0">
                <a:solidFill>
                  <a:schemeClr val="bg1"/>
                </a:solidFill>
                <a:latin typeface="Arial MT"/>
                <a:cs typeface="Arial MT"/>
              </a:rPr>
              <a:t>trauma</a:t>
            </a:r>
            <a:r>
              <a:rPr lang="it-IT" sz="1600" spc="-10" dirty="0">
                <a:solidFill>
                  <a:schemeClr val="bg1"/>
                </a:solidFill>
                <a:latin typeface="Arial MT"/>
                <a:cs typeface="Arial MT"/>
              </a:rPr>
              <a:t>, commitment</a:t>
            </a:r>
            <a:r>
              <a:rPr lang="it-IT" sz="1600" spc="-45" dirty="0">
                <a:solidFill>
                  <a:schemeClr val="bg1"/>
                </a:solidFill>
                <a:latin typeface="Arial MT"/>
                <a:cs typeface="Arial MT"/>
              </a:rPr>
              <a:t>,</a:t>
            </a:r>
            <a:r>
              <a:rPr lang="it-IT" sz="1600" spc="-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lang="it-IT" sz="1600" spc="-45" dirty="0">
                <a:solidFill>
                  <a:schemeClr val="bg1"/>
                </a:solidFill>
                <a:latin typeface="Arial MT"/>
                <a:cs typeface="Arial MT"/>
              </a:rPr>
              <a:t>pianificazione skills</a:t>
            </a:r>
            <a:endParaRPr lang="it-IT" sz="1600" dirty="0">
              <a:solidFill>
                <a:schemeClr val="bg1"/>
              </a:solidFill>
              <a:latin typeface="Arial MT"/>
              <a:cs typeface="Arial MT"/>
            </a:endParaRPr>
          </a:p>
          <a:p>
            <a:pPr marL="189865" indent="-144145">
              <a:lnSpc>
                <a:spcPct val="100000"/>
              </a:lnSpc>
              <a:buChar char="•"/>
              <a:tabLst>
                <a:tab pos="189865" algn="l"/>
              </a:tabLst>
            </a:pPr>
            <a:r>
              <a:rPr lang="it-IT" sz="1600" b="1" spc="-70" dirty="0">
                <a:solidFill>
                  <a:schemeClr val="bg1"/>
                </a:solidFill>
                <a:latin typeface="Arial MT"/>
                <a:cs typeface="Arial MT"/>
              </a:rPr>
              <a:t>Psicoeducazione</a:t>
            </a:r>
            <a:endParaRPr lang="it-IT" sz="1600" dirty="0">
              <a:solidFill>
                <a:schemeClr val="bg1"/>
              </a:solidFill>
              <a:latin typeface="Arial MT"/>
              <a:cs typeface="Arial MT"/>
            </a:endParaRPr>
          </a:p>
          <a:p>
            <a:pPr marL="188595" marR="591820" indent="-143510">
              <a:lnSpc>
                <a:spcPct val="100000"/>
              </a:lnSpc>
              <a:buChar char="•"/>
              <a:tabLst>
                <a:tab pos="188595" algn="l"/>
              </a:tabLst>
            </a:pPr>
            <a:r>
              <a:rPr lang="it-IT" sz="1600" spc="-55" dirty="0">
                <a:solidFill>
                  <a:schemeClr val="bg1"/>
                </a:solidFill>
                <a:latin typeface="Arial MT"/>
                <a:cs typeface="Arial MT"/>
              </a:rPr>
              <a:t>Seduta</a:t>
            </a:r>
            <a:r>
              <a:rPr lang="it-IT" sz="1600" spc="1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lang="it-IT" sz="1600" spc="-25" dirty="0">
                <a:solidFill>
                  <a:schemeClr val="bg1"/>
                </a:solidFill>
                <a:latin typeface="Arial MT"/>
                <a:cs typeface="Arial MT"/>
              </a:rPr>
              <a:t>facoltativa</a:t>
            </a:r>
            <a:r>
              <a:rPr lang="it-IT" sz="1600" spc="1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lang="it-IT" sz="1600" spc="-50" dirty="0">
                <a:solidFill>
                  <a:schemeClr val="bg1"/>
                </a:solidFill>
                <a:latin typeface="Arial MT"/>
                <a:cs typeface="Arial MT"/>
              </a:rPr>
              <a:t>con</a:t>
            </a:r>
            <a:r>
              <a:rPr lang="it-IT" sz="1600" spc="-1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lang="it-IT" sz="1600" b="1" spc="-10" dirty="0">
                <a:solidFill>
                  <a:schemeClr val="bg1"/>
                </a:solidFill>
                <a:latin typeface="Arial MT"/>
                <a:cs typeface="Arial MT"/>
              </a:rPr>
              <a:t>partner o familiare</a:t>
            </a:r>
            <a:endParaRPr lang="it-IT" dirty="0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171AC08E-943D-A17F-5C1D-56EA4237AD84}"/>
              </a:ext>
            </a:extLst>
          </p:cNvPr>
          <p:cNvGrpSpPr/>
          <p:nvPr/>
        </p:nvGrpSpPr>
        <p:grpSpPr>
          <a:xfrm>
            <a:off x="4252700" y="3899105"/>
            <a:ext cx="477091" cy="558107"/>
            <a:chOff x="3734218" y="3005556"/>
            <a:chExt cx="477091" cy="558107"/>
          </a:xfrm>
        </p:grpSpPr>
        <p:sp>
          <p:nvSpPr>
            <p:cNvPr id="15" name="Freccia a destra 14">
              <a:extLst>
                <a:ext uri="{FF2B5EF4-FFF2-40B4-BE49-F238E27FC236}">
                  <a16:creationId xmlns:a16="http://schemas.microsoft.com/office/drawing/2014/main" id="{AD4CD7FD-73C8-A371-80DF-FD9044B5FF22}"/>
                </a:ext>
              </a:extLst>
            </p:cNvPr>
            <p:cNvSpPr/>
            <p:nvPr/>
          </p:nvSpPr>
          <p:spPr>
            <a:xfrm>
              <a:off x="3734218" y="3005556"/>
              <a:ext cx="477091" cy="55810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ccia a destra 4">
              <a:extLst>
                <a:ext uri="{FF2B5EF4-FFF2-40B4-BE49-F238E27FC236}">
                  <a16:creationId xmlns:a16="http://schemas.microsoft.com/office/drawing/2014/main" id="{C0E3806F-0234-6389-36E0-0A3DA7CDE65C}"/>
                </a:ext>
              </a:extLst>
            </p:cNvPr>
            <p:cNvSpPr txBox="1"/>
            <p:nvPr/>
          </p:nvSpPr>
          <p:spPr>
            <a:xfrm>
              <a:off x="3734218" y="3117177"/>
              <a:ext cx="333964" cy="3348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2400" kern="1200" dirty="0"/>
            </a:p>
          </p:txBody>
        </p:sp>
      </p:grp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A1472FBB-302D-DB71-8B0C-95AD0547DE67}"/>
              </a:ext>
            </a:extLst>
          </p:cNvPr>
          <p:cNvSpPr/>
          <p:nvPr/>
        </p:nvSpPr>
        <p:spPr>
          <a:xfrm>
            <a:off x="4724676" y="2885626"/>
            <a:ext cx="3499953" cy="2540210"/>
          </a:xfrm>
          <a:prstGeom prst="roundRect">
            <a:avLst/>
          </a:prstGeom>
          <a:solidFill>
            <a:srgbClr val="4A66AC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Sedute di </a:t>
            </a:r>
            <a:r>
              <a:rPr lang="it-IT" sz="2400" b="1" u="sng" dirty="0"/>
              <a:t>ESPOSIZIONE</a:t>
            </a:r>
          </a:p>
          <a:p>
            <a:pPr algn="ctr"/>
            <a:endParaRPr lang="it-IT" dirty="0"/>
          </a:p>
          <a:p>
            <a:pPr marL="188595" marR="358775" indent="-143510">
              <a:lnSpc>
                <a:spcPct val="100000"/>
              </a:lnSpc>
              <a:spcBef>
                <a:spcPts val="125"/>
              </a:spcBef>
              <a:buChar char="•"/>
              <a:tabLst>
                <a:tab pos="188595" algn="l"/>
              </a:tabLst>
            </a:pPr>
            <a:r>
              <a:rPr lang="it-IT" sz="1600" b="1" spc="-65" dirty="0">
                <a:solidFill>
                  <a:schemeClr val="bg1"/>
                </a:solidFill>
                <a:latin typeface="Arial MT"/>
                <a:cs typeface="Arial MT"/>
              </a:rPr>
              <a:t>Esposizione</a:t>
            </a:r>
            <a:r>
              <a:rPr lang="it-IT" sz="1600" b="1" u="sng" spc="1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lang="it-IT" sz="1600" b="1" spc="10" dirty="0">
                <a:solidFill>
                  <a:schemeClr val="bg1"/>
                </a:solidFill>
                <a:latin typeface="Arial MT"/>
                <a:cs typeface="Arial MT"/>
              </a:rPr>
              <a:t>immaginativa </a:t>
            </a:r>
            <a:r>
              <a:rPr lang="it-IT" sz="1600" spc="-30" dirty="0">
                <a:solidFill>
                  <a:schemeClr val="bg1"/>
                </a:solidFill>
                <a:latin typeface="Arial MT"/>
                <a:cs typeface="Arial MT"/>
              </a:rPr>
              <a:t>ed</a:t>
            </a:r>
            <a:r>
              <a:rPr lang="it-IT" sz="1600" spc="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lang="it-IT" sz="1600" spc="-40" dirty="0">
                <a:solidFill>
                  <a:schemeClr val="bg1"/>
                </a:solidFill>
                <a:latin typeface="Arial MT"/>
                <a:cs typeface="Arial MT"/>
              </a:rPr>
              <a:t>elaborazione</a:t>
            </a:r>
            <a:endParaRPr lang="it-IT" sz="1600" dirty="0">
              <a:solidFill>
                <a:schemeClr val="bg1"/>
              </a:solidFill>
              <a:latin typeface="Arial MT"/>
              <a:cs typeface="Arial MT"/>
            </a:endParaRPr>
          </a:p>
          <a:p>
            <a:pPr marL="189865" indent="-144145">
              <a:lnSpc>
                <a:spcPct val="100000"/>
              </a:lnSpc>
              <a:buChar char="•"/>
              <a:tabLst>
                <a:tab pos="189865" algn="l"/>
              </a:tabLst>
            </a:pPr>
            <a:r>
              <a:rPr lang="it-IT" sz="1600" b="1" spc="-45" dirty="0" err="1">
                <a:solidFill>
                  <a:schemeClr val="bg1"/>
                </a:solidFill>
                <a:latin typeface="Arial MT"/>
                <a:cs typeface="Arial MT"/>
              </a:rPr>
              <a:t>Homework</a:t>
            </a:r>
            <a:r>
              <a:rPr lang="it-IT" sz="1600" spc="-70" dirty="0">
                <a:solidFill>
                  <a:schemeClr val="bg1"/>
                </a:solidFill>
                <a:latin typeface="Arial MT"/>
                <a:cs typeface="Arial MT"/>
              </a:rPr>
              <a:t>:</a:t>
            </a:r>
            <a:r>
              <a:rPr lang="it-IT" sz="1600" spc="-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lang="it-IT" sz="1600" spc="-65" dirty="0">
                <a:solidFill>
                  <a:schemeClr val="bg1"/>
                </a:solidFill>
                <a:latin typeface="Arial MT"/>
                <a:cs typeface="Arial MT"/>
              </a:rPr>
              <a:t>esposizione</a:t>
            </a:r>
            <a:r>
              <a:rPr lang="it-IT" sz="1600" spc="-1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lang="it-IT" sz="1600" spc="-50" dirty="0">
                <a:solidFill>
                  <a:schemeClr val="bg1"/>
                </a:solidFill>
                <a:latin typeface="Arial MT"/>
                <a:cs typeface="Arial MT"/>
              </a:rPr>
              <a:t>in</a:t>
            </a:r>
            <a:r>
              <a:rPr lang="it-IT" sz="160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lang="it-IT" sz="1600" spc="-45" dirty="0">
                <a:solidFill>
                  <a:schemeClr val="bg1"/>
                </a:solidFill>
                <a:latin typeface="Arial MT"/>
                <a:cs typeface="Arial MT"/>
              </a:rPr>
              <a:t>vivo</a:t>
            </a:r>
            <a:r>
              <a:rPr lang="it-IT" sz="1600" dirty="0">
                <a:solidFill>
                  <a:schemeClr val="bg1"/>
                </a:solidFill>
                <a:latin typeface="Arial MT"/>
                <a:cs typeface="Arial MT"/>
              </a:rPr>
              <a:t> e</a:t>
            </a:r>
            <a:r>
              <a:rPr lang="it-IT" sz="1600" spc="1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lang="it-IT" sz="1600" spc="-10" dirty="0">
                <a:solidFill>
                  <a:schemeClr val="bg1"/>
                </a:solidFill>
                <a:latin typeface="Arial MT"/>
                <a:cs typeface="Arial MT"/>
              </a:rPr>
              <a:t>immaginativa</a:t>
            </a:r>
          </a:p>
          <a:p>
            <a:pPr marL="189865" indent="-144145">
              <a:lnSpc>
                <a:spcPct val="100000"/>
              </a:lnSpc>
              <a:buChar char="•"/>
              <a:tabLst>
                <a:tab pos="189865" algn="l"/>
              </a:tabLst>
            </a:pPr>
            <a:endParaRPr lang="it-IT" dirty="0"/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24377BDC-A855-C30F-92D6-3CCED9ADD363}"/>
              </a:ext>
            </a:extLst>
          </p:cNvPr>
          <p:cNvGrpSpPr/>
          <p:nvPr/>
        </p:nvGrpSpPr>
        <p:grpSpPr>
          <a:xfrm>
            <a:off x="8233060" y="3899105"/>
            <a:ext cx="477091" cy="558107"/>
            <a:chOff x="3734218" y="3005556"/>
            <a:chExt cx="477091" cy="558107"/>
          </a:xfrm>
        </p:grpSpPr>
        <p:sp>
          <p:nvSpPr>
            <p:cNvPr id="19" name="Freccia a destra 18">
              <a:extLst>
                <a:ext uri="{FF2B5EF4-FFF2-40B4-BE49-F238E27FC236}">
                  <a16:creationId xmlns:a16="http://schemas.microsoft.com/office/drawing/2014/main" id="{69CFB151-3877-E466-5E9E-78C6D17C8A3F}"/>
                </a:ext>
              </a:extLst>
            </p:cNvPr>
            <p:cNvSpPr/>
            <p:nvPr/>
          </p:nvSpPr>
          <p:spPr>
            <a:xfrm>
              <a:off x="3734218" y="3005556"/>
              <a:ext cx="477091" cy="55810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reccia a destra 4">
              <a:extLst>
                <a:ext uri="{FF2B5EF4-FFF2-40B4-BE49-F238E27FC236}">
                  <a16:creationId xmlns:a16="http://schemas.microsoft.com/office/drawing/2014/main" id="{B4CF08DF-324E-77B4-E017-98F77D1CE7C6}"/>
                </a:ext>
              </a:extLst>
            </p:cNvPr>
            <p:cNvSpPr txBox="1"/>
            <p:nvPr/>
          </p:nvSpPr>
          <p:spPr>
            <a:xfrm>
              <a:off x="3734218" y="3117177"/>
              <a:ext cx="333964" cy="3348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2400" kern="1200" dirty="0"/>
            </a:p>
          </p:txBody>
        </p:sp>
      </p:grp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7F93AEE9-74D5-0C1A-43AF-4A9946FBB165}"/>
              </a:ext>
            </a:extLst>
          </p:cNvPr>
          <p:cNvSpPr/>
          <p:nvPr/>
        </p:nvSpPr>
        <p:spPr>
          <a:xfrm>
            <a:off x="8728522" y="2885624"/>
            <a:ext cx="3173929" cy="2540210"/>
          </a:xfrm>
          <a:prstGeom prst="round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Seduta </a:t>
            </a:r>
            <a:r>
              <a:rPr lang="it-IT" sz="2400" b="1" u="sng" dirty="0"/>
              <a:t>FINALE</a:t>
            </a:r>
          </a:p>
          <a:p>
            <a:pPr algn="ctr"/>
            <a:endParaRPr lang="it-IT" dirty="0"/>
          </a:p>
          <a:p>
            <a:pPr marL="189865" indent="-144145">
              <a:lnSpc>
                <a:spcPct val="100000"/>
              </a:lnSpc>
              <a:spcBef>
                <a:spcPts val="125"/>
              </a:spcBef>
              <a:buChar char="•"/>
              <a:tabLst>
                <a:tab pos="189865" algn="l"/>
              </a:tabLst>
            </a:pPr>
            <a:r>
              <a:rPr lang="it-IT" sz="1600" spc="-60" dirty="0">
                <a:solidFill>
                  <a:schemeClr val="bg1"/>
                </a:solidFill>
                <a:latin typeface="Arial MT"/>
                <a:cs typeface="Arial MT"/>
              </a:rPr>
              <a:t>Breve</a:t>
            </a:r>
            <a:r>
              <a:rPr lang="it-IT" sz="1600" spc="1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lang="it-IT" sz="1600" b="1" spc="-65" dirty="0">
                <a:solidFill>
                  <a:schemeClr val="bg1"/>
                </a:solidFill>
                <a:latin typeface="Arial MT"/>
                <a:cs typeface="Arial MT"/>
              </a:rPr>
              <a:t>esposizione</a:t>
            </a:r>
            <a:r>
              <a:rPr lang="it-IT" sz="1600" b="1" spc="1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lang="it-IT" sz="1600" b="1" spc="-10" dirty="0">
                <a:solidFill>
                  <a:schemeClr val="bg1"/>
                </a:solidFill>
                <a:latin typeface="Arial MT"/>
                <a:cs typeface="Arial MT"/>
              </a:rPr>
              <a:t>immaginativa</a:t>
            </a:r>
            <a:endParaRPr lang="it-IT" sz="1600" b="1" dirty="0">
              <a:solidFill>
                <a:schemeClr val="bg1"/>
              </a:solidFill>
              <a:latin typeface="Arial MT"/>
              <a:cs typeface="Arial MT"/>
            </a:endParaRPr>
          </a:p>
          <a:p>
            <a:pPr marL="189865" indent="-144145">
              <a:lnSpc>
                <a:spcPct val="100000"/>
              </a:lnSpc>
              <a:buChar char="•"/>
              <a:tabLst>
                <a:tab pos="189865" algn="l"/>
              </a:tabLst>
            </a:pPr>
            <a:r>
              <a:rPr lang="it-IT" sz="1600" b="1" spc="-75" dirty="0">
                <a:solidFill>
                  <a:schemeClr val="bg1"/>
                </a:solidFill>
                <a:latin typeface="Arial MT"/>
                <a:cs typeface="Arial MT"/>
              </a:rPr>
              <a:t>Revisione</a:t>
            </a:r>
            <a:r>
              <a:rPr lang="it-IT" sz="1600" spc="-3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lang="it-IT" sz="1600" spc="-10" dirty="0">
                <a:solidFill>
                  <a:schemeClr val="bg1"/>
                </a:solidFill>
                <a:latin typeface="Arial MT"/>
                <a:cs typeface="Arial MT"/>
              </a:rPr>
              <a:t>dei</a:t>
            </a:r>
            <a:r>
              <a:rPr lang="it-IT" sz="1600" spc="-1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lang="it-IT" sz="1600" spc="-50" dirty="0">
                <a:solidFill>
                  <a:schemeClr val="bg1"/>
                </a:solidFill>
                <a:latin typeface="Arial MT"/>
                <a:cs typeface="Arial MT"/>
              </a:rPr>
              <a:t>progressi</a:t>
            </a:r>
            <a:r>
              <a:rPr lang="it-IT" sz="1600" spc="-2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lang="it-IT" sz="1600" dirty="0">
                <a:solidFill>
                  <a:schemeClr val="bg1"/>
                </a:solidFill>
                <a:latin typeface="Arial MT"/>
                <a:cs typeface="Arial MT"/>
              </a:rPr>
              <a:t>e</a:t>
            </a:r>
            <a:r>
              <a:rPr lang="it-IT" sz="1600" spc="-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lang="it-IT" sz="1600" spc="-10" dirty="0">
                <a:solidFill>
                  <a:schemeClr val="bg1"/>
                </a:solidFill>
                <a:latin typeface="Arial MT"/>
                <a:cs typeface="Arial MT"/>
              </a:rPr>
              <a:t>consolidamento</a:t>
            </a:r>
            <a:endParaRPr lang="it-IT" sz="1600" dirty="0">
              <a:solidFill>
                <a:schemeClr val="bg1"/>
              </a:solidFill>
              <a:latin typeface="Arial MT"/>
              <a:cs typeface="Arial MT"/>
            </a:endParaRPr>
          </a:p>
          <a:p>
            <a:pPr marL="189865" indent="-144145">
              <a:lnSpc>
                <a:spcPct val="100000"/>
              </a:lnSpc>
              <a:buChar char="•"/>
              <a:tabLst>
                <a:tab pos="189865" algn="l"/>
              </a:tabLst>
            </a:pPr>
            <a:r>
              <a:rPr lang="it-IT" sz="1600" b="1" spc="-65" dirty="0">
                <a:solidFill>
                  <a:schemeClr val="bg1"/>
                </a:solidFill>
                <a:latin typeface="Arial MT"/>
                <a:cs typeface="Arial MT"/>
              </a:rPr>
              <a:t>Prevenzione</a:t>
            </a:r>
            <a:r>
              <a:rPr lang="it-IT" sz="1600" spc="-2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lang="it-IT" sz="1600" dirty="0">
                <a:solidFill>
                  <a:schemeClr val="bg1"/>
                </a:solidFill>
                <a:latin typeface="Arial MT"/>
                <a:cs typeface="Arial MT"/>
              </a:rPr>
              <a:t>e</a:t>
            </a:r>
            <a:r>
              <a:rPr lang="it-IT" sz="1600" spc="2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lang="it-IT" sz="1600" spc="-60" dirty="0">
                <a:solidFill>
                  <a:schemeClr val="bg1"/>
                </a:solidFill>
                <a:latin typeface="Arial MT"/>
                <a:cs typeface="Arial MT"/>
              </a:rPr>
              <a:t>gestione</a:t>
            </a:r>
            <a:r>
              <a:rPr lang="it-IT" sz="1600" spc="-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lang="it-IT" sz="1600" spc="-25" dirty="0">
                <a:solidFill>
                  <a:schemeClr val="bg1"/>
                </a:solidFill>
                <a:latin typeface="Arial MT"/>
                <a:cs typeface="Arial MT"/>
              </a:rPr>
              <a:t>delle</a:t>
            </a:r>
            <a:r>
              <a:rPr lang="it-IT" sz="1600" spc="-1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lang="it-IT" sz="1600" b="1" spc="-10" dirty="0">
                <a:solidFill>
                  <a:schemeClr val="bg1"/>
                </a:solidFill>
                <a:latin typeface="Arial MT"/>
                <a:cs typeface="Arial MT"/>
              </a:rPr>
              <a:t>ricadute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6498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6CCEC-6818-B144-AD81-10349949B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58DB89C4-B4BE-88DF-08D6-7BE869A4C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1094720" cy="1450757"/>
          </a:xfrm>
        </p:spPr>
        <p:txBody>
          <a:bodyPr/>
          <a:lstStyle/>
          <a:p>
            <a:r>
              <a:rPr lang="it-IT" dirty="0">
                <a:solidFill>
                  <a:srgbClr val="013D61"/>
                </a:solidFill>
              </a:rPr>
              <a:t>DBT-PE</a:t>
            </a:r>
            <a:endParaRPr lang="it-IT" sz="3600" dirty="0">
              <a:solidFill>
                <a:srgbClr val="013D61"/>
              </a:solidFill>
            </a:endParaRP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E6517440-51AF-0ED7-B081-0D328AF839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073594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735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9B81D2-FE76-4B09-8F57-B45931E34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A59B81D2-FE76-4B09-8F57-B45931E343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3C4475-93C7-42C5-9AF9-34A6AE881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153C4475-93C7-42C5-9AF9-34A6AE881D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E57DEF-8F5C-4132-8BEE-8F0A948E8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9BE57DEF-8F5C-4132-8BEE-8F0A948E8D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390CA9-E5D5-4BBD-8855-30FAF69A6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82390CA9-E5D5-4BBD-8855-30FAF69A67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1387</TotalTime>
  <Words>1785</Words>
  <Application>Microsoft Office PowerPoint</Application>
  <PresentationFormat>Widescreen</PresentationFormat>
  <Paragraphs>148</Paragraphs>
  <Slides>15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Arial</vt:lpstr>
      <vt:lpstr>Arial MT</vt:lpstr>
      <vt:lpstr>Calibri</vt:lpstr>
      <vt:lpstr>Segoe UI</vt:lpstr>
      <vt:lpstr>Wingdings</vt:lpstr>
      <vt:lpstr>RetrospectVTI</vt:lpstr>
      <vt:lpstr>Il supporto psicologico e le complicanze post-operatorie  dalla teoria a una proposta di implementazione</vt:lpstr>
      <vt:lpstr>Introduzione</vt:lpstr>
      <vt:lpstr>Presentazione standard di PowerPoint</vt:lpstr>
      <vt:lpstr>La DBT: una proposta di intervento</vt:lpstr>
      <vt:lpstr>Presentazione standard di PowerPoint</vt:lpstr>
      <vt:lpstr>Presentazione standard di PowerPoint</vt:lpstr>
      <vt:lpstr>Complicanze post-operatorie e trauma</vt:lpstr>
      <vt:lpstr>Post-operatorio: DBT-PE (Esposizione Prolungata)</vt:lpstr>
      <vt:lpstr>DBT-PE</vt:lpstr>
      <vt:lpstr>Presentazione standard di PowerPoint</vt:lpstr>
      <vt:lpstr>DBT-PE: obiettivi</vt:lpstr>
      <vt:lpstr>Take home message</vt:lpstr>
      <vt:lpstr>Presentazione standard di PowerPoint</vt:lpstr>
      <vt:lpstr>Bbliografia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user</cp:lastModifiedBy>
  <cp:revision>61</cp:revision>
  <dcterms:created xsi:type="dcterms:W3CDTF">2022-02-27T17:36:31Z</dcterms:created>
  <dcterms:modified xsi:type="dcterms:W3CDTF">2025-10-28T21:11:53Z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